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1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2" r:id="rId46"/>
    <p:sldId id="301" r:id="rId47"/>
    <p:sldId id="303" r:id="rId48"/>
    <p:sldId id="304" r:id="rId49"/>
    <p:sldId id="321" r:id="rId50"/>
    <p:sldId id="322" r:id="rId51"/>
    <p:sldId id="323" r:id="rId52"/>
    <p:sldId id="324" r:id="rId53"/>
    <p:sldId id="308" r:id="rId54"/>
    <p:sldId id="325" r:id="rId55"/>
    <p:sldId id="326" r:id="rId56"/>
    <p:sldId id="307" r:id="rId57"/>
    <p:sldId id="309" r:id="rId58"/>
    <p:sldId id="306" r:id="rId59"/>
    <p:sldId id="310" r:id="rId60"/>
    <p:sldId id="311" r:id="rId61"/>
    <p:sldId id="313" r:id="rId62"/>
    <p:sldId id="314" r:id="rId63"/>
    <p:sldId id="316" r:id="rId64"/>
    <p:sldId id="317" r:id="rId65"/>
    <p:sldId id="327" r:id="rId66"/>
    <p:sldId id="345" r:id="rId67"/>
    <p:sldId id="346" r:id="rId68"/>
    <p:sldId id="347" r:id="rId69"/>
    <p:sldId id="348" r:id="rId70"/>
    <p:sldId id="349" r:id="rId71"/>
    <p:sldId id="350" r:id="rId72"/>
    <p:sldId id="351" r:id="rId73"/>
    <p:sldId id="352" r:id="rId74"/>
    <p:sldId id="353" r:id="rId75"/>
    <p:sldId id="354" r:id="rId76"/>
    <p:sldId id="355" r:id="rId77"/>
    <p:sldId id="356" r:id="rId78"/>
    <p:sldId id="328" r:id="rId79"/>
    <p:sldId id="358" r:id="rId80"/>
    <p:sldId id="359" r:id="rId81"/>
    <p:sldId id="357" r:id="rId82"/>
    <p:sldId id="329" r:id="rId83"/>
    <p:sldId id="330" r:id="rId84"/>
    <p:sldId id="331" r:id="rId85"/>
    <p:sldId id="332" r:id="rId86"/>
    <p:sldId id="333" r:id="rId87"/>
    <p:sldId id="334" r:id="rId88"/>
    <p:sldId id="335" r:id="rId89"/>
    <p:sldId id="336" r:id="rId90"/>
    <p:sldId id="337" r:id="rId91"/>
    <p:sldId id="338" r:id="rId92"/>
    <p:sldId id="339" r:id="rId93"/>
    <p:sldId id="340" r:id="rId94"/>
    <p:sldId id="341" r:id="rId95"/>
    <p:sldId id="342" r:id="rId96"/>
    <p:sldId id="343" r:id="rId97"/>
    <p:sldId id="318" r:id="rId98"/>
    <p:sldId id="319" r:id="rId99"/>
    <p:sldId id="320" r:id="rId100"/>
  </p:sldIdLst>
  <p:sldSz cx="7559675" cy="5400675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>
      <p:cViewPr varScale="1">
        <p:scale>
          <a:sx n="148" d="100"/>
          <a:sy n="148" d="100"/>
        </p:scale>
        <p:origin x="1784" y="184"/>
      </p:cViewPr>
      <p:guideLst>
        <p:guide orient="horz" pos="312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CD595-69D6-4922-8A1C-2DB1EA2BDDB9}" type="datetimeFigureOut">
              <a:rPr lang="ko-KR" altLang="en-US" smtClean="0"/>
              <a:t>2022. 10. 11.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685800"/>
            <a:ext cx="47974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042569-6D66-4716-A878-979E52D8E29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2896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ko-Kore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42569-6D66-4716-A878-979E52D8E29B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9597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42569-6D66-4716-A878-979E52D8E29B}" type="slidenum">
              <a:rPr lang="ko-KR" altLang="en-US" smtClean="0"/>
              <a:t>81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96580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42569-6D66-4716-A878-979E52D8E29B}" type="slidenum">
              <a:rPr lang="ko-KR" altLang="en-US" smtClean="0"/>
              <a:t>82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9658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42569-6D66-4716-A878-979E52D8E29B}" type="slidenum">
              <a:rPr lang="ko-KR" altLang="en-US" smtClean="0"/>
              <a:t>83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9658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42569-6D66-4716-A878-979E52D8E29B}" type="slidenum">
              <a:rPr lang="ko-KR" altLang="en-US" smtClean="0"/>
              <a:t>84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96580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42569-6D66-4716-A878-979E52D8E29B}" type="slidenum">
              <a:rPr lang="ko-KR" altLang="en-US" smtClean="0"/>
              <a:t>85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96580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42569-6D66-4716-A878-979E52D8E29B}" type="slidenum">
              <a:rPr lang="ko-KR" altLang="en-US" smtClean="0"/>
              <a:t>86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96580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42569-6D66-4716-A878-979E52D8E29B}" type="slidenum">
              <a:rPr lang="ko-KR" altLang="en-US" smtClean="0"/>
              <a:t>87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9658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42569-6D66-4716-A878-979E52D8E29B}" type="slidenum">
              <a:rPr lang="ko-KR" altLang="en-US" smtClean="0"/>
              <a:t>88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96580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42569-6D66-4716-A878-979E52D8E29B}" type="slidenum">
              <a:rPr lang="ko-KR" altLang="en-US" smtClean="0"/>
              <a:t>89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96580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42569-6D66-4716-A878-979E52D8E29B}" type="slidenum">
              <a:rPr lang="ko-KR" altLang="en-US" smtClean="0"/>
              <a:t>90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9658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42569-6D66-4716-A878-979E52D8E29B}" type="slidenum">
              <a:rPr lang="ko-KR" altLang="en-US" smtClean="0"/>
              <a:t>51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96580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42569-6D66-4716-A878-979E52D8E29B}" type="slidenum">
              <a:rPr lang="ko-KR" altLang="en-US" smtClean="0"/>
              <a:t>91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96580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42569-6D66-4716-A878-979E52D8E29B}" type="slidenum">
              <a:rPr lang="ko-KR" altLang="en-US" smtClean="0"/>
              <a:t>92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96580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42569-6D66-4716-A878-979E52D8E29B}" type="slidenum">
              <a:rPr lang="ko-KR" altLang="en-US" smtClean="0"/>
              <a:t>93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96580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42569-6D66-4716-A878-979E52D8E29B}" type="slidenum">
              <a:rPr lang="ko-KR" altLang="en-US" smtClean="0"/>
              <a:t>94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96580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42569-6D66-4716-A878-979E52D8E29B}" type="slidenum">
              <a:rPr lang="ko-KR" altLang="en-US" smtClean="0"/>
              <a:t>95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96580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42569-6D66-4716-A878-979E52D8E29B}" type="slidenum">
              <a:rPr lang="ko-KR" altLang="en-US" smtClean="0"/>
              <a:t>96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9658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42569-6D66-4716-A878-979E52D8E29B}" type="slidenum">
              <a:rPr lang="ko-KR" altLang="en-US" smtClean="0"/>
              <a:t>52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9658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42569-6D66-4716-A878-979E52D8E29B}" type="slidenum">
              <a:rPr lang="ko-KR" altLang="en-US" smtClean="0"/>
              <a:t>54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96580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42569-6D66-4716-A878-979E52D8E29B}" type="slidenum">
              <a:rPr lang="ko-KR" altLang="en-US" smtClean="0"/>
              <a:t>55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9658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42569-6D66-4716-A878-979E52D8E29B}" type="slidenum">
              <a:rPr lang="ko-KR" altLang="en-US" smtClean="0"/>
              <a:t>65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9658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42569-6D66-4716-A878-979E52D8E29B}" type="slidenum">
              <a:rPr lang="ko-KR" altLang="en-US" smtClean="0"/>
              <a:t>78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9658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42569-6D66-4716-A878-979E52D8E29B}" type="slidenum">
              <a:rPr lang="ko-KR" altLang="en-US" smtClean="0"/>
              <a:t>79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9658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42569-6D66-4716-A878-979E52D8E29B}" type="slidenum">
              <a:rPr lang="ko-KR" altLang="en-US" smtClean="0"/>
              <a:t>80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9658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3077282"/>
            <a:ext cx="5829300" cy="21233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96700"/>
            <a:ext cx="1543050" cy="84522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96700"/>
            <a:ext cx="4514850" cy="84522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6365523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4198586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311401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311401"/>
            <a:ext cx="3028950" cy="6537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217385"/>
            <a:ext cx="303133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3141486"/>
            <a:ext cx="303133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94405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94406"/>
            <a:ext cx="3833813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072923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311401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9181395"/>
            <a:ext cx="2171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9181395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iss.kr/search/Search.do?queryText=znCreator,Ye+J.&amp;searchGubun=true&amp;colName=re_a_over&amp;isDetailSearch=Y" TargetMode="External"/><Relationship Id="rId3" Type="http://schemas.openxmlformats.org/officeDocument/2006/relationships/hyperlink" Target="http://www.riss.kr/search/Search.do?queryText=znCreator,Li+Y.&amp;searchGubun=true&amp;colName=re_a_over&amp;isDetailSearch=Y" TargetMode="External"/><Relationship Id="rId7" Type="http://schemas.openxmlformats.org/officeDocument/2006/relationships/hyperlink" Target="http://www.riss.kr/search/Search.do?queryText=znCreator,Komatsu+T.&amp;searchGubun=true&amp;colName=re_a_over&amp;isDetailSearch=Y" TargetMode="External"/><Relationship Id="rId12" Type="http://schemas.openxmlformats.org/officeDocument/2006/relationships/hyperlink" Target="http://www.riss.kr/search/Search.do?queryText=znPublisher,Springer+Science+%2B+Business+Media&amp;searchGubun=true&amp;colName=re_s&amp;isDetailSearch=Y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riss.kr/search/Search.do?queryText=znCreator,Kashiwagi+T.&amp;searchGubun=true&amp;colName=re_a_over&amp;isDetailSearch=Y" TargetMode="External"/><Relationship Id="rId11" Type="http://schemas.openxmlformats.org/officeDocument/2006/relationships/hyperlink" Target="http://www.riss.kr/search/Search.do?queryText=znCreator,Yan+H.&amp;searchGubun=true&amp;colName=re_a_over&amp;isDetailSearch=Y" TargetMode="External"/><Relationship Id="rId5" Type="http://schemas.openxmlformats.org/officeDocument/2006/relationships/hyperlink" Target="http://www.riss.kr/search/Search.do?queryText=znCreator,Nakamichi+N.&amp;searchGubun=true&amp;colName=re_a_over&amp;isDetailSearch=Y" TargetMode="External"/><Relationship Id="rId10" Type="http://schemas.openxmlformats.org/officeDocument/2006/relationships/hyperlink" Target="http://www.riss.kr/search/Search.do?queryText=znCreator,Abe+M.&amp;searchGubun=true&amp;colName=re_a_over&amp;isDetailSearch=Y" TargetMode="External"/><Relationship Id="rId4" Type="http://schemas.openxmlformats.org/officeDocument/2006/relationships/hyperlink" Target="http://www.riss.kr/search/Search.do?queryText=znCreator,Hamasaki+T.&amp;searchGubun=true&amp;colName=re_a_over&amp;isDetailSearch=Y" TargetMode="External"/><Relationship Id="rId9" Type="http://schemas.openxmlformats.org/officeDocument/2006/relationships/hyperlink" Target="http://www.riss.kr/search/Search.do?queryText=znCreator,Teruya+K.&amp;searchGubun=true&amp;colName=re_a_over&amp;isDetailSearch=Y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366381" y="1108964"/>
            <a:ext cx="154686" cy="3130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lIns="0" tIns="0" rIns="0" bIns="0" rtlCol="0" anchor="t" anchorCtr="0"/>
          <a:lstStyle/>
          <a:p>
            <a:pPr indent="0">
              <a:lnSpc>
                <a:spcPts val="1215"/>
              </a:lnSpc>
            </a:pPr>
            <a:r>
              <a:rPr lang="en-US" altLang="ko-KR" sz="1000" dirty="0">
                <a:solidFill>
                  <a:srgbClr val="542790"/>
                </a:solidFill>
              </a:rPr>
              <a:t>The Mysteries </a:t>
            </a:r>
            <a:r>
              <a:rPr lang="en-US" altLang="ko-KR" sz="1000" dirty="0">
                <a:solidFill>
                  <a:srgbClr val="231F1F"/>
                </a:solidFill>
              </a:rPr>
              <a:t>Alkaline Ionized Water Has Water For Life</a:t>
            </a:r>
          </a:p>
        </p:txBody>
      </p:sp>
      <p:sp>
        <p:nvSpPr>
          <p:cNvPr id="7" name="Rectangle 6"/>
          <p:cNvSpPr/>
          <p:nvPr/>
        </p:nvSpPr>
        <p:spPr>
          <a:xfrm>
            <a:off x="5046345" y="1069340"/>
            <a:ext cx="633984" cy="2117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0">
              <a:lnSpc>
                <a:spcPts val="1665"/>
              </a:lnSpc>
            </a:pPr>
            <a:r>
              <a:rPr lang="en-US" altLang="ko-KR" sz="1300" dirty="0">
                <a:solidFill>
                  <a:srgbClr val="CA9788"/>
                </a:solidFill>
              </a:rPr>
              <a:t>pH 10.0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065"/>
            <a:ext cx="7366381" cy="538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extBox 123"/>
          <p:cNvSpPr txBox="1"/>
          <p:nvPr/>
        </p:nvSpPr>
        <p:spPr>
          <a:xfrm>
            <a:off x="450977" y="641477"/>
            <a:ext cx="36521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Patients suffering from High Blood Pressure</a:t>
            </a:r>
            <a:endParaRPr lang="ko-KR" altLang="ko-KR" sz="1200" b="1" dirty="0">
              <a:solidFill>
                <a:srgbClr val="231F1F"/>
              </a:solidFill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450977" y="838327"/>
            <a:ext cx="69597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One user suffered from High Blood Pressure for a long time and his daily life started with taking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450977" y="1016127"/>
            <a:ext cx="69575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medicine and finished with them, too. However, since he started drinking Alkaline Water, he,s no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450977" y="1193927"/>
            <a:ext cx="69557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longer a prisoner to a regimen he doesn’t need, and is getting better day by day. Alkaline Water is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450977" y="1371727"/>
            <a:ext cx="69583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absorbed through the Stomach wall after being taken in by mouth with 83% of it becoming part of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450977" y="1549527"/>
            <a:ext cx="35534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your blood where it improves immune function.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450977" y="1886077"/>
            <a:ext cx="30208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Patients, suffering from Fatty Liver</a:t>
            </a:r>
            <a:endParaRPr lang="ko-KR" altLang="ko-KR" sz="1200" b="1" dirty="0">
              <a:solidFill>
                <a:srgbClr val="231F1F"/>
              </a:solidFill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450977" y="2082927"/>
            <a:ext cx="6960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 user who had suffered from Fatty Liver for a long time, was very meticulous about their diet,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450977" y="2260727"/>
            <a:ext cx="69621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avoiding eating fatty, greasy(acidic) foods. One of his friends introduced him to Alkaline Water and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450977" y="2438527"/>
            <a:ext cx="68564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recommended that he drink it. After a regular intake of Alkaline Water, he now feels the differences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450977" y="2616327"/>
            <a:ext cx="69609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in many ways. Not only is he well aware of the benefits, but his entire family have now become users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450977" y="2794127"/>
            <a:ext cx="17978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of the Water Ionizer.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450977" y="3130677"/>
            <a:ext cx="1875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Rheumatic Pains</a:t>
            </a:r>
            <a:endParaRPr lang="ko-KR" altLang="ko-KR" sz="1200" b="1" dirty="0">
              <a:solidFill>
                <a:srgbClr val="231F1F"/>
              </a:solidFill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450977" y="3327527"/>
            <a:ext cx="6962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The micro-clustered permeability of Calcium ion-rich Alkaline Water helps get blood healthy and thus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450977" y="3505327"/>
            <a:ext cx="24583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helps improve rheumatic pain.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384175" y="4922139"/>
            <a:ext cx="66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10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540004" y="540004"/>
            <a:ext cx="6479921" cy="43199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0">
              <a:lnSpc>
                <a:spcPts val="2215"/>
              </a:lnSpc>
            </a:pPr>
            <a:r>
              <a:rPr lang="en-US" altLang="ko-KR" sz="1200" b="1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Chronic Fatigue from a Deteriorating Thyroid Gland</a:t>
            </a:r>
          </a:p>
          <a:p>
            <a:pPr indent="0">
              <a:lnSpc>
                <a:spcPts val="1375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One user was always fatigued due to a deteriorating Thyroid Gland &amp; lack of sleep. However, he now</a:t>
            </a:r>
          </a:p>
          <a:p>
            <a:pPr indent="0">
              <a:lnSpc>
                <a:spcPts val="14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claims that he feels rejuvenated and seldom weary, even after lunch, since he started drinking</a:t>
            </a:r>
          </a:p>
          <a:p>
            <a:pPr indent="0">
              <a:lnSpc>
                <a:spcPts val="14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Alkaline Water on a regular basis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0">
              <a:lnSpc>
                <a:spcPts val="1620"/>
              </a:lnSpc>
            </a:pPr>
            <a:r>
              <a:rPr lang="en-US" altLang="ko-KR" sz="1200" b="1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Constipation</a:t>
            </a:r>
          </a:p>
          <a:p>
            <a:pPr indent="0">
              <a:lnSpc>
                <a:spcPts val="1375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A user who suffered from constipation was advised to drink Alkaline Water and since then, he has</a:t>
            </a:r>
          </a:p>
          <a:p>
            <a:pPr indent="0">
              <a:lnSpc>
                <a:spcPts val="14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made it a rule to drink 8 glasses a day, excluding 2 glasses of Alkaline Water that he takes on an empty</a:t>
            </a:r>
          </a:p>
          <a:p>
            <a:pPr indent="0">
              <a:lnSpc>
                <a:spcPts val="14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stomach, first thing in the morning. Thanks to Alkaline Water’s stimulation, which activates</a:t>
            </a:r>
          </a:p>
          <a:p>
            <a:pPr indent="0">
              <a:lnSpc>
                <a:spcPts val="14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intestinal movement, he claims that he can comfortably answer Nature’s Call at least twice a day.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0">
              <a:lnSpc>
                <a:spcPts val="1620"/>
              </a:lnSpc>
            </a:pPr>
            <a:r>
              <a:rPr lang="en-US" altLang="ko-KR" sz="1200" b="1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Deal With Insomnia</a:t>
            </a:r>
          </a:p>
          <a:p>
            <a:pPr indent="0">
              <a:lnSpc>
                <a:spcPts val="1375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Another user was feeling very dragged out, fatigued by illnesses such as Arterial Sclerosis, Cardiac</a:t>
            </a:r>
          </a:p>
          <a:p>
            <a:pPr indent="0">
              <a:lnSpc>
                <a:spcPts val="1395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muscle Sclerosis and Chronic Indigestion over a long period of time. As a result, he became thinner</a:t>
            </a:r>
          </a:p>
          <a:p>
            <a:pPr indent="0">
              <a:lnSpc>
                <a:spcPts val="14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by the day, and developed other conditions, including having a Nervous Breakdown and Insomnia.</a:t>
            </a:r>
          </a:p>
          <a:p>
            <a:pPr indent="0">
              <a:lnSpc>
                <a:spcPts val="14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However, since he became aware of the power of Alkaline Water, which he had been introduced to by</a:t>
            </a:r>
          </a:p>
          <a:p>
            <a:pPr indent="0">
              <a:lnSpc>
                <a:spcPts val="14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friends, he’s been drinking it steadily for about a month. Now he claims that he enjoys a sound</a:t>
            </a:r>
          </a:p>
          <a:p>
            <a:pPr indent="0">
              <a:lnSpc>
                <a:spcPts val="14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sleep at night and his complexion has gotten brighter and healthier than ever before.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7055866" y="4954905"/>
            <a:ext cx="66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11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TextBox 140"/>
          <p:cNvSpPr txBox="1"/>
          <p:nvPr/>
        </p:nvSpPr>
        <p:spPr>
          <a:xfrm>
            <a:off x="450977" y="870077"/>
            <a:ext cx="22665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Reduce Foods Allergies</a:t>
            </a:r>
            <a:endParaRPr lang="ko-KR" altLang="ko-KR" sz="1200" b="1" dirty="0">
              <a:solidFill>
                <a:srgbClr val="231F1F"/>
              </a:solidFill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450977" y="1066927"/>
            <a:ext cx="69665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Another user is allergic to a couple of specific fruits and foods. Whenever he eats one of them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450977" y="1244727"/>
            <a:ext cx="69579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unwittingly, he feels unbearably itchy inside his mouth. On one occasion when that happened, he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450977" y="1422527"/>
            <a:ext cx="69592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used Acidic Water to take the nasty taste out of his mouth and after that, he says he felt comfortable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450977" y="1600327"/>
            <a:ext cx="9001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again.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450977" y="1936877"/>
            <a:ext cx="3492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Overly Tanned-Skin and Atopic Dermatitis</a:t>
            </a:r>
            <a:endParaRPr lang="ko-KR" altLang="ko-KR" sz="1200" b="1" dirty="0">
              <a:solidFill>
                <a:srgbClr val="231F1F"/>
              </a:solidFill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450977" y="2133727"/>
            <a:ext cx="69598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If you moisturize overly-tanned skin by spraying it with Acidic Water, it will heal with no serious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450977" y="2311527"/>
            <a:ext cx="69673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inflammation or swelling. This treatment can be used for any Atopic Dermatitis. During the first week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450977" y="2489327"/>
            <a:ext cx="69606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of trying Acidic Water, you may see no obvious difference, however, as you move into the second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450977" y="2667127"/>
            <a:ext cx="69576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week , you begin to realize the swollen &amp; itchy skin (Atopic Dermatitis) is not nearly as irritated, and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450977" y="2844927"/>
            <a:ext cx="19698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gradually it disappears.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450977" y="3181477"/>
            <a:ext cx="19409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Alleviate Migraines</a:t>
            </a:r>
            <a:endParaRPr lang="ko-KR" altLang="ko-KR" sz="1200" b="1" dirty="0">
              <a:solidFill>
                <a:srgbClr val="231F1F"/>
              </a:solidFill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450977" y="3378327"/>
            <a:ext cx="69579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 user has suffered from severe Migraines, frequently feeling very weak. He used to complain about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450977" y="3556127"/>
            <a:ext cx="69585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the incessant pain they caused. However, he now claims that he eliminated the pain of his Migraines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450977" y="3733927"/>
            <a:ext cx="69616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by drinking Calcium-rich Alkaline Water, which enhances internal blood circulation and alkalizes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450977" y="3911727"/>
            <a:ext cx="32205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the body with a moderate supply of oxygen.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366141" y="4921123"/>
            <a:ext cx="66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12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40004" y="540004"/>
            <a:ext cx="6479921" cy="43199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0">
              <a:lnSpc>
                <a:spcPts val="1890"/>
              </a:lnSpc>
            </a:pPr>
            <a:r>
              <a:rPr lang="en-US" altLang="ko-KR" sz="1200" b="1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Launder a swimsuit to wash off the salt</a:t>
            </a:r>
          </a:p>
          <a:p>
            <a:pPr indent="0">
              <a:lnSpc>
                <a:spcPts val="1375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After swimming, even though you wash the swimsuit, salt can still remain, damaging its</a:t>
            </a:r>
          </a:p>
          <a:p>
            <a:pPr indent="0">
              <a:lnSpc>
                <a:spcPts val="14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fabric and eroding its elastic. To clean a suit thoroughly, soak it in Acidic Ionized</a:t>
            </a:r>
          </a:p>
          <a:p>
            <a:pPr indent="0">
              <a:lnSpc>
                <a:spcPts val="14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Water for a while and then rinse it in Filtered Water. You,d always feel as if it were a</a:t>
            </a:r>
          </a:p>
          <a:p>
            <a:pPr indent="0">
              <a:lnSpc>
                <a:spcPts val="14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brand-new one, every time you wear it.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74837" y="2014537"/>
            <a:ext cx="4048887" cy="3304159"/>
          </a:xfrm>
          <a:prstGeom prst="rect">
            <a:avLst/>
          </a:prstGeom>
        </p:spPr>
      </p:pic>
      <p:sp>
        <p:nvSpPr>
          <p:cNvPr id="158" name="TextBox 157"/>
          <p:cNvSpPr txBox="1"/>
          <p:nvPr/>
        </p:nvSpPr>
        <p:spPr>
          <a:xfrm>
            <a:off x="6851142" y="4921123"/>
            <a:ext cx="66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13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0466" y="-3461131"/>
            <a:ext cx="4320413" cy="455358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54609" y="621919"/>
            <a:ext cx="6200521" cy="428117"/>
          </a:xfrm>
          <a:prstGeom prst="rect">
            <a:avLst/>
          </a:prstGeom>
          <a:solidFill>
            <a:srgbClr val="3C90D4"/>
          </a:solidFill>
          <a:ln w="3175">
            <a:solidFill>
              <a:srgbClr val="231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76835">
              <a:lnSpc>
                <a:spcPts val="2200"/>
              </a:lnSpc>
            </a:pPr>
            <a:r>
              <a:rPr lang="en-US" altLang="ko-KR" sz="1600" dirty="0">
                <a:solidFill>
                  <a:srgbClr val="FFFFFF"/>
                </a:solidFill>
              </a:rPr>
              <a:t>3. Cleanliness, Hygiene And Others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539877" y="1273302"/>
            <a:ext cx="26348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remove stains on the tablecloth</a:t>
            </a:r>
            <a:endParaRPr lang="ko-KR" altLang="ko-KR" sz="1200" b="1" dirty="0">
              <a:solidFill>
                <a:srgbClr val="231F1F"/>
              </a:solidFill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539877" y="1470152"/>
            <a:ext cx="66594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 vinyl tablecloth that is marked with dirt or stains, can be cleaned by first spraying it with Alkaline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539877" y="1647952"/>
            <a:ext cx="5034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Water and then rubbing it with a gauze pad or towel, soaked in Acidic Water.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539877" y="1984502"/>
            <a:ext cx="25322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remove stains on silk clothes</a:t>
            </a:r>
            <a:endParaRPr lang="ko-KR" altLang="ko-KR" sz="1200" b="1" dirty="0">
              <a:solidFill>
                <a:srgbClr val="231F1F"/>
              </a:solidFill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539877" y="2181352"/>
            <a:ext cx="61955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You can remove stains by patting the mark with a gauze pad or towel, soaked in Alkaline Water.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539877" y="2517902"/>
            <a:ext cx="19950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Sterilize Kitchenware</a:t>
            </a:r>
            <a:endParaRPr lang="ko-KR" altLang="ko-KR" sz="1200" b="1" dirty="0">
              <a:solidFill>
                <a:srgbClr val="231F1F"/>
              </a:solidFill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539877" y="2714752"/>
            <a:ext cx="66602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You can sterilize various types of kitchenware, such as spoons, knives, dishes, cook-pots and many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539877" y="2892552"/>
            <a:ext cx="66610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more by putting them in Strong Acidic Ionized Water(pH 3.5) for a while. Thanks to its powerful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67" name="TextBox 166"/>
          <p:cNvSpPr txBox="1"/>
          <p:nvPr/>
        </p:nvSpPr>
        <p:spPr>
          <a:xfrm>
            <a:off x="539877" y="3070352"/>
            <a:ext cx="66583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oxidation effect, the kitchenware can not only be washed off and come out clean, but it will also look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539877" y="3248152"/>
            <a:ext cx="10407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polished.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69" name="TextBox 168"/>
          <p:cNvSpPr txBox="1"/>
          <p:nvPr/>
        </p:nvSpPr>
        <p:spPr>
          <a:xfrm>
            <a:off x="539877" y="3584702"/>
            <a:ext cx="19249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Washing Your Pets</a:t>
            </a:r>
            <a:endParaRPr lang="ko-KR" altLang="ko-KR" sz="1200" b="1" dirty="0">
              <a:solidFill>
                <a:srgbClr val="231F1F"/>
              </a:solidFill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539877" y="3781552"/>
            <a:ext cx="65430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You can remove the odor that clings to your pets by washing them with Acidic Ionized Water and then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539877" y="3959352"/>
            <a:ext cx="55514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rinsing them with Filtered Water. Acidic Ionized Water can remove distemper in pets.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371348" y="4954905"/>
            <a:ext cx="66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14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Box 172"/>
          <p:cNvSpPr txBox="1"/>
          <p:nvPr/>
        </p:nvSpPr>
        <p:spPr>
          <a:xfrm>
            <a:off x="450977" y="828675"/>
            <a:ext cx="2504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Cleaning Purposes At Home</a:t>
            </a:r>
            <a:endParaRPr lang="ko-KR" altLang="ko-KR" sz="1200" b="1" dirty="0">
              <a:solidFill>
                <a:srgbClr val="231F1F"/>
              </a:solidFill>
            </a:endParaRPr>
          </a:p>
        </p:txBody>
      </p:sp>
      <p:sp>
        <p:nvSpPr>
          <p:cNvPr id="174" name="TextBox 173"/>
          <p:cNvSpPr txBox="1"/>
          <p:nvPr/>
        </p:nvSpPr>
        <p:spPr>
          <a:xfrm>
            <a:off x="450977" y="1038225"/>
            <a:ext cx="69653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You can remove dirt and dust on mirrors, glasses, furniture &amp; in the bathroom, by washing them with Acidic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75" name="TextBox 174"/>
          <p:cNvSpPr txBox="1"/>
          <p:nvPr/>
        </p:nvSpPr>
        <p:spPr>
          <a:xfrm>
            <a:off x="450977" y="1228725"/>
            <a:ext cx="30283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Ionized Water. You can see the difference !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450977" y="1590675"/>
            <a:ext cx="26864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Bathing and Washing Your Hair</a:t>
            </a:r>
            <a:endParaRPr lang="ko-KR" altLang="ko-KR" sz="1200" b="1" dirty="0">
              <a:solidFill>
                <a:srgbClr val="231F1F"/>
              </a:solidFill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450977" y="1800225"/>
            <a:ext cx="69678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Acidic Ionized Water has an Astringent effect, keeping skin soft and elastic, because skin has a weak-Acidic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48279" y="2057527"/>
            <a:ext cx="3884168" cy="2805303"/>
          </a:xfrm>
          <a:prstGeom prst="rect">
            <a:avLst/>
          </a:prstGeom>
        </p:spPr>
      </p:pic>
      <p:sp>
        <p:nvSpPr>
          <p:cNvPr id="178" name="TextBox 177"/>
          <p:cNvSpPr txBox="1"/>
          <p:nvPr/>
        </p:nvSpPr>
        <p:spPr>
          <a:xfrm>
            <a:off x="450977" y="1990725"/>
            <a:ext cx="69658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pH(abt pH 5). I It can also give your hair a healthy shine, if you rinse it with Acidic Ionized Water. After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450977" y="2181225"/>
            <a:ext cx="58303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shaving, Acidic Ionized Water can be used as a skin-lotion, thanks to its Astringent Effect.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6839077" y="4909947"/>
            <a:ext cx="66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15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977" y="109537"/>
            <a:ext cx="4157271" cy="2950527"/>
          </a:xfrm>
          <a:prstGeom prst="rect">
            <a:avLst/>
          </a:prstGeom>
        </p:spPr>
      </p:pic>
      <p:sp>
        <p:nvSpPr>
          <p:cNvPr id="181" name="TextBox 180"/>
          <p:cNvSpPr txBox="1"/>
          <p:nvPr/>
        </p:nvSpPr>
        <p:spPr>
          <a:xfrm>
            <a:off x="3126867" y="3156712"/>
            <a:ext cx="3628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rgbClr val="3C90D4"/>
                </a:solidFill>
              </a:rPr>
              <a:t>Ways Of Reverse Aging</a:t>
            </a:r>
            <a:endParaRPr lang="ko-KR" altLang="ko-KR" sz="2400" dirty="0">
              <a:solidFill>
                <a:srgbClr val="3C90D4"/>
              </a:solidFill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450977" y="3675761"/>
            <a:ext cx="69627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The author of the book is Whang Sang Yeon, a scientist and inventor. He worked at SEG and other famous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450977" y="3866261"/>
            <a:ext cx="69672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electronics manufacturing companies as a supervisor in specific technology. He invented many items, such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450977" y="4056761"/>
            <a:ext cx="69574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as the multi-focal contact-lens, modems, electronic filters and various types of electronic parts. He now gives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85" name="TextBox 184"/>
          <p:cNvSpPr txBox="1"/>
          <p:nvPr/>
        </p:nvSpPr>
        <p:spPr>
          <a:xfrm>
            <a:off x="450977" y="4247261"/>
            <a:ext cx="64516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lectures on Hydrogen-rich Alkaline Ionized Water and Reverse Aging to many people across the U.S.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86" name="TextBox 185"/>
          <p:cNvSpPr txBox="1"/>
          <p:nvPr/>
        </p:nvSpPr>
        <p:spPr>
          <a:xfrm>
            <a:off x="384175" y="4921123"/>
            <a:ext cx="66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16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540004" y="705104"/>
            <a:ext cx="6263894" cy="54775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0" tIns="0" rIns="0" bIns="0" rtlCol="0" anchor="t" anchorCtr="0"/>
          <a:lstStyle/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131445">
              <a:lnSpc>
                <a:spcPts val="3190"/>
              </a:lnSpc>
            </a:pPr>
            <a:r>
              <a:rPr lang="en-US" altLang="ko-KR" sz="2300" dirty="0">
                <a:solidFill>
                  <a:srgbClr val="1A53A1"/>
                </a:solidFill>
              </a:rPr>
              <a:t>Contents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512699" y="1492504"/>
            <a:ext cx="26414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1. Here Is The Key To Reverse Aging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88" name="TextBox 187"/>
          <p:cNvSpPr txBox="1"/>
          <p:nvPr/>
        </p:nvSpPr>
        <p:spPr>
          <a:xfrm>
            <a:off x="512699" y="1683004"/>
            <a:ext cx="30774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2. Oxygen-abundant Alkaline Ionized Water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512699" y="1873504"/>
            <a:ext cx="17119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3. Wastes From Foods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90" name="TextBox 189"/>
          <p:cNvSpPr txBox="1"/>
          <p:nvPr/>
        </p:nvSpPr>
        <p:spPr>
          <a:xfrm>
            <a:off x="512699" y="2064004"/>
            <a:ext cx="28886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4. Gastric Hyperacidity &amp; Alkaline Water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91" name="TextBox 190"/>
          <p:cNvSpPr txBox="1"/>
          <p:nvPr/>
        </p:nvSpPr>
        <p:spPr>
          <a:xfrm>
            <a:off x="512699" y="2254504"/>
            <a:ext cx="34039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5. Alkaline Water Helps Neutralize And Balance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92" name="TextBox 191"/>
          <p:cNvSpPr txBox="1"/>
          <p:nvPr/>
        </p:nvSpPr>
        <p:spPr>
          <a:xfrm>
            <a:off x="636143" y="2445004"/>
            <a:ext cx="10863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body’s pH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93" name="TextBox 192"/>
          <p:cNvSpPr txBox="1"/>
          <p:nvPr/>
        </p:nvSpPr>
        <p:spPr>
          <a:xfrm>
            <a:off x="512699" y="2635504"/>
            <a:ext cx="15275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6. Wash Off Waste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512699" y="2826004"/>
            <a:ext cx="26488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7. Mysterious Functions Of Live Cells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512699" y="3016504"/>
            <a:ext cx="21059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8. Exercise Dissolves Wastes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96" name="TextBox 195"/>
          <p:cNvSpPr txBox="1"/>
          <p:nvPr/>
        </p:nvSpPr>
        <p:spPr>
          <a:xfrm>
            <a:off x="512699" y="3207004"/>
            <a:ext cx="14277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9. Balanced Diet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97" name="TextBox 196"/>
          <p:cNvSpPr txBox="1"/>
          <p:nvPr/>
        </p:nvSpPr>
        <p:spPr>
          <a:xfrm>
            <a:off x="512699" y="3397504"/>
            <a:ext cx="30205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10. Things That Cause High Blood Pressure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98" name="TextBox 197"/>
          <p:cNvSpPr txBox="1"/>
          <p:nvPr/>
        </p:nvSpPr>
        <p:spPr>
          <a:xfrm>
            <a:off x="512699" y="3588004"/>
            <a:ext cx="27885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11. Alkaline Water, An Elixir Of Youth?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99" name="TextBox 198"/>
          <p:cNvSpPr txBox="1"/>
          <p:nvPr/>
        </p:nvSpPr>
        <p:spPr>
          <a:xfrm>
            <a:off x="512699" y="3778504"/>
            <a:ext cx="31390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12. Alkaline Water, Dissolving Kidney Stones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00" name="TextBox 199"/>
          <p:cNvSpPr txBox="1"/>
          <p:nvPr/>
        </p:nvSpPr>
        <p:spPr>
          <a:xfrm>
            <a:off x="512699" y="3969004"/>
            <a:ext cx="33274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13. Kinds Of Illnesses And How To Prevent Them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01" name="TextBox 200"/>
          <p:cNvSpPr txBox="1"/>
          <p:nvPr/>
        </p:nvSpPr>
        <p:spPr>
          <a:xfrm>
            <a:off x="3784219" y="1518158"/>
            <a:ext cx="30223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14. Skin Wrinkles And Low Blood Pressure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02" name="TextBox 201"/>
          <p:cNvSpPr txBox="1"/>
          <p:nvPr/>
        </p:nvSpPr>
        <p:spPr>
          <a:xfrm>
            <a:off x="3784219" y="1708658"/>
            <a:ext cx="26636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15. Constipation &amp; Chronic Diarrhea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03" name="TextBox 202"/>
          <p:cNvSpPr txBox="1"/>
          <p:nvPr/>
        </p:nvSpPr>
        <p:spPr>
          <a:xfrm>
            <a:off x="3784219" y="1899158"/>
            <a:ext cx="21228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16. Animals Like Alkalinity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04" name="TextBox 203"/>
          <p:cNvSpPr txBox="1"/>
          <p:nvPr/>
        </p:nvSpPr>
        <p:spPr>
          <a:xfrm>
            <a:off x="3784219" y="2089658"/>
            <a:ext cx="25941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17. Alkalinity &amp; Gene Chromosomes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05" name="TextBox 204"/>
          <p:cNvSpPr txBox="1"/>
          <p:nvPr/>
        </p:nvSpPr>
        <p:spPr>
          <a:xfrm>
            <a:off x="3784219" y="2280158"/>
            <a:ext cx="24335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18. Alkalinity and Magnetic Force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06" name="TextBox 205"/>
          <p:cNvSpPr txBox="1"/>
          <p:nvPr/>
        </p:nvSpPr>
        <p:spPr>
          <a:xfrm>
            <a:off x="3784219" y="2470658"/>
            <a:ext cx="25633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19. Air Pollution And Acidic Wastes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07" name="TextBox 206"/>
          <p:cNvSpPr txBox="1"/>
          <p:nvPr/>
        </p:nvSpPr>
        <p:spPr>
          <a:xfrm>
            <a:off x="3784219" y="2661158"/>
            <a:ext cx="3096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20. Research Tata On Alkaline Ionized Water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08" name="TextBox 207"/>
          <p:cNvSpPr txBox="1"/>
          <p:nvPr/>
        </p:nvSpPr>
        <p:spPr>
          <a:xfrm>
            <a:off x="3784219" y="2851658"/>
            <a:ext cx="23741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21. Metabolism And Malnutrition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09" name="TextBox 208"/>
          <p:cNvSpPr txBox="1"/>
          <p:nvPr/>
        </p:nvSpPr>
        <p:spPr>
          <a:xfrm>
            <a:off x="3784219" y="3042158"/>
            <a:ext cx="17236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22. Tips for Longevity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6838696" y="4898517"/>
            <a:ext cx="66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17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Box 210"/>
          <p:cNvSpPr txBox="1"/>
          <p:nvPr/>
        </p:nvSpPr>
        <p:spPr>
          <a:xfrm>
            <a:off x="450977" y="508127"/>
            <a:ext cx="4152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1A53A1"/>
                </a:solidFill>
              </a:rPr>
              <a:t>1. Here Is The Key To Reverse Aging</a:t>
            </a:r>
            <a:endParaRPr lang="ko-KR" altLang="ko-KR" dirty="0">
              <a:solidFill>
                <a:srgbClr val="1A53A1"/>
              </a:solidFill>
            </a:endParaRPr>
          </a:p>
        </p:txBody>
      </p:sp>
      <p:sp>
        <p:nvSpPr>
          <p:cNvPr id="212" name="TextBox 211"/>
          <p:cNvSpPr txBox="1"/>
          <p:nvPr/>
        </p:nvSpPr>
        <p:spPr>
          <a:xfrm>
            <a:off x="481838" y="952627"/>
            <a:ext cx="23244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First, let us see how we get old !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13" name="TextBox 212"/>
          <p:cNvSpPr txBox="1"/>
          <p:nvPr/>
        </p:nvSpPr>
        <p:spPr>
          <a:xfrm>
            <a:off x="450977" y="1130427"/>
            <a:ext cx="69584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All living cells produce waste. The nutrients we take from foods are delivered to the body cells and after the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14" name="TextBox 213"/>
          <p:cNvSpPr txBox="1"/>
          <p:nvPr/>
        </p:nvSpPr>
        <p:spPr>
          <a:xfrm>
            <a:off x="450977" y="1308227"/>
            <a:ext cx="69663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nutrients are combined with oxygen, they’re burned. It’s waste in which the nutrient is burned. All foods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15" name="TextBox 214"/>
          <p:cNvSpPr txBox="1"/>
          <p:nvPr/>
        </p:nvSpPr>
        <p:spPr>
          <a:xfrm>
            <a:off x="450977" y="1486027"/>
            <a:ext cx="69631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turn into waste, regardless of whether they’re healthy foods or not. There is only one difference between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16" name="TextBox 215"/>
          <p:cNvSpPr txBox="1"/>
          <p:nvPr/>
        </p:nvSpPr>
        <p:spPr>
          <a:xfrm>
            <a:off x="450977" y="1663827"/>
            <a:ext cx="69665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what’s healthy food and what’s not, whether it is big or small, volume-wise and whether its waste is Acidic or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17" name="TextBox 216"/>
          <p:cNvSpPr txBox="1"/>
          <p:nvPr/>
        </p:nvSpPr>
        <p:spPr>
          <a:xfrm>
            <a:off x="450977" y="1841627"/>
            <a:ext cx="10521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Alkaline.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18" name="TextBox 217"/>
          <p:cNvSpPr txBox="1"/>
          <p:nvPr/>
        </p:nvSpPr>
        <p:spPr>
          <a:xfrm>
            <a:off x="450977" y="2197227"/>
            <a:ext cx="69659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The body cell lasts about 4 weeks through its own metabolism. Dead cells also turn into waste. All the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19" name="TextBox 218"/>
          <p:cNvSpPr txBox="1"/>
          <p:nvPr/>
        </p:nvSpPr>
        <p:spPr>
          <a:xfrm>
            <a:off x="450977" y="2375027"/>
            <a:ext cx="69658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internal wastes which are Acidic have to be discharged either in urine or sweat. However, for many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20" name="TextBox 219"/>
          <p:cNvSpPr txBox="1"/>
          <p:nvPr/>
        </p:nvSpPr>
        <p:spPr>
          <a:xfrm>
            <a:off x="450977" y="2552827"/>
            <a:ext cx="69601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reasons, your body can’t discharge all the Acidic Internal Waste! We go through our daily lives,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21" name="TextBox 220"/>
          <p:cNvSpPr txBox="1"/>
          <p:nvPr/>
        </p:nvSpPr>
        <p:spPr>
          <a:xfrm>
            <a:off x="450977" y="2730627"/>
            <a:ext cx="49796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accumulating new Acidic Waste on top of old Acidic leftovers, day after day.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22" name="TextBox 221"/>
          <p:cNvSpPr txBox="1"/>
          <p:nvPr/>
        </p:nvSpPr>
        <p:spPr>
          <a:xfrm>
            <a:off x="450977" y="3086227"/>
            <a:ext cx="69678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There are reasons why the body can’t discharge all the waste. One is the fact that the body can’t properly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23" name="TextBox 222"/>
          <p:cNvSpPr txBox="1"/>
          <p:nvPr/>
        </p:nvSpPr>
        <p:spPr>
          <a:xfrm>
            <a:off x="450977" y="3264027"/>
            <a:ext cx="69551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dissolve and discharge wastes, due to a lack of rest &amp; sleep from busy lifestyles. And to make matters worse,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24" name="TextBox 223"/>
          <p:cNvSpPr txBox="1"/>
          <p:nvPr/>
        </p:nvSpPr>
        <p:spPr>
          <a:xfrm>
            <a:off x="450977" y="3441827"/>
            <a:ext cx="69642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you are what you eat ! Most of our favorite foods, such as breads, noodles, meats, junk foods like hamburgers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450977" y="3619627"/>
            <a:ext cx="69682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and pizzas, are all Acidic, except fruits &amp; vegetables like lemons, kiwis, oranges, lettuce, broccoli and etc...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26" name="TextBox 225"/>
          <p:cNvSpPr txBox="1"/>
          <p:nvPr/>
        </p:nvSpPr>
        <p:spPr>
          <a:xfrm>
            <a:off x="450977" y="3797427"/>
            <a:ext cx="6957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And lastly, the environment you’re now living in, has lots of pollution, such as contaminated water &amp; air,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27" name="TextBox 226"/>
          <p:cNvSpPr txBox="1"/>
          <p:nvPr/>
        </p:nvSpPr>
        <p:spPr>
          <a:xfrm>
            <a:off x="450977" y="3975227"/>
            <a:ext cx="59429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harmful ultra-violet rays, pesticides and chemical sterilizers, doing harm to your body cells.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28" name="TextBox 227"/>
          <p:cNvSpPr txBox="1"/>
          <p:nvPr/>
        </p:nvSpPr>
        <p:spPr>
          <a:xfrm>
            <a:off x="377825" y="4922139"/>
            <a:ext cx="66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18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540004" y="540004"/>
            <a:ext cx="6479921" cy="43199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0">
              <a:lnSpc>
                <a:spcPts val="2195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Now what happens to the waste that is left behind ? It becomes solidified and accumulates somewhere inthe</a:t>
            </a:r>
          </a:p>
          <a:p>
            <a:pPr indent="0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body, piece by piece. This accumulation process is the very process of aging. Depending on where the waste</a:t>
            </a:r>
          </a:p>
          <a:p>
            <a:pPr indent="0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has accumulated, you get different types of illnesses.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0">
              <a:lnSpc>
                <a:spcPts val="18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If no waste accumulated inside the body, you would not age. Reverse Aging means removing waste from</a:t>
            </a:r>
          </a:p>
          <a:p>
            <a:pPr indent="0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the body. Alkaline Ionized Water alkalizes the body, neutralizing and then hydrating the waste more</a:t>
            </a:r>
          </a:p>
          <a:p>
            <a:pPr indent="0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efficiently. Alkaline Water is not a medicine, that cures illnesses, but through the steady drinking of it,</a:t>
            </a:r>
          </a:p>
          <a:p>
            <a:pPr indent="0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Acidic Wastes are reduced and thus body condition is improved, showing sound &amp; healthy metabolic</a:t>
            </a:r>
          </a:p>
          <a:p>
            <a:pPr indent="0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processes, amongst users.</a:t>
            </a:r>
          </a:p>
          <a:p>
            <a:pPr indent="0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Just like we wash off dirt off our hands with a soap which is Alkaline, we need to wash off Acidic Waste with</a:t>
            </a:r>
          </a:p>
          <a:p>
            <a:pPr indent="0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Alkaline ionized Water. Now I’ll tell you more about the influences that Waters (Alkaline &amp; Acidic) and Acidic</a:t>
            </a:r>
          </a:p>
          <a:p>
            <a:pPr indent="0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Waste have on your body and how drinking Alkaline Water can benefit you and affect any illness you have.</a:t>
            </a:r>
          </a:p>
        </p:txBody>
      </p:sp>
      <p:sp>
        <p:nvSpPr>
          <p:cNvPr id="229" name="TextBox 228"/>
          <p:cNvSpPr txBox="1"/>
          <p:nvPr/>
        </p:nvSpPr>
        <p:spPr>
          <a:xfrm>
            <a:off x="6860921" y="4909947"/>
            <a:ext cx="66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19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43229" y="527177"/>
            <a:ext cx="1773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rgbClr val="231F1F"/>
                </a:solidFill>
              </a:rPr>
              <a:t>Contents</a:t>
            </a:r>
            <a:endParaRPr lang="ko-KR" altLang="ko-KR" sz="2400" dirty="0">
              <a:solidFill>
                <a:srgbClr val="231F1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2790" y="1498727"/>
            <a:ext cx="27388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76CBE"/>
                </a:solidFill>
              </a:rPr>
              <a:t>Benefits From Drinking Clean Water </a:t>
            </a:r>
            <a:r>
              <a:rPr lang="en-US" altLang="ko-KR" sz="700" dirty="0">
                <a:solidFill>
                  <a:srgbClr val="276CBE"/>
                </a:solidFill>
              </a:rPr>
              <a:t>3</a:t>
            </a:r>
            <a:endParaRPr lang="ko-KR" altLang="ko-KR" sz="700" dirty="0">
              <a:solidFill>
                <a:srgbClr val="276CB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2790" y="1676527"/>
            <a:ext cx="10483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76CBE"/>
                </a:solidFill>
              </a:rPr>
              <a:t>Preface </a:t>
            </a:r>
            <a:r>
              <a:rPr lang="en-US" altLang="ko-KR" sz="700" dirty="0">
                <a:solidFill>
                  <a:srgbClr val="276CBE"/>
                </a:solidFill>
              </a:rPr>
              <a:t>4</a:t>
            </a:r>
            <a:endParaRPr lang="ko-KR" altLang="ko-KR" sz="700" dirty="0">
              <a:solidFill>
                <a:srgbClr val="276CB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2790" y="2041652"/>
            <a:ext cx="18332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solidFill>
                  <a:srgbClr val="231F1F"/>
                </a:solidFill>
              </a:rPr>
              <a:t>1. Foods And Cuisines </a:t>
            </a:r>
            <a:r>
              <a:rPr lang="en-US" altLang="ko-KR" sz="700" dirty="0">
                <a:solidFill>
                  <a:srgbClr val="231F1F"/>
                </a:solidFill>
              </a:rPr>
              <a:t>5~7</a:t>
            </a:r>
            <a:endParaRPr lang="ko-KR" altLang="ko-KR" sz="700" dirty="0">
              <a:solidFill>
                <a:srgbClr val="231F1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2790" y="2219452"/>
            <a:ext cx="18303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solidFill>
                  <a:srgbClr val="231F1F"/>
                </a:solidFill>
              </a:rPr>
              <a:t>2. Health And Beauty </a:t>
            </a:r>
            <a:r>
              <a:rPr lang="en-US" altLang="ko-KR" sz="700" dirty="0">
                <a:solidFill>
                  <a:srgbClr val="231F1F"/>
                </a:solidFill>
              </a:rPr>
              <a:t>8~13</a:t>
            </a:r>
            <a:endParaRPr lang="ko-KR" altLang="ko-KR" sz="700" dirty="0">
              <a:solidFill>
                <a:srgbClr val="231F1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2790" y="2397252"/>
            <a:ext cx="26102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solidFill>
                  <a:srgbClr val="231F1F"/>
                </a:solidFill>
              </a:rPr>
              <a:t>3. Cleanliness, Hygiene And Others </a:t>
            </a:r>
            <a:r>
              <a:rPr lang="en-US" altLang="ko-KR" sz="700" dirty="0">
                <a:solidFill>
                  <a:srgbClr val="231F1F"/>
                </a:solidFill>
              </a:rPr>
              <a:t>14~15</a:t>
            </a:r>
            <a:endParaRPr lang="ko-KR" altLang="ko-KR" sz="700" dirty="0">
              <a:solidFill>
                <a:srgbClr val="231F1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2790" y="2743327"/>
            <a:ext cx="21564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76CBE"/>
                </a:solidFill>
              </a:rPr>
              <a:t>Ways of Reverse Aging </a:t>
            </a:r>
            <a:r>
              <a:rPr lang="en-US" altLang="ko-KR" sz="700" dirty="0">
                <a:solidFill>
                  <a:srgbClr val="276CBE"/>
                </a:solidFill>
              </a:rPr>
              <a:t>16~41</a:t>
            </a:r>
            <a:endParaRPr lang="ko-KR" altLang="ko-KR" sz="700" dirty="0">
              <a:solidFill>
                <a:srgbClr val="276CB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2790" y="2943352"/>
            <a:ext cx="16663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solidFill>
                  <a:srgbClr val="231F1F"/>
                </a:solidFill>
              </a:rPr>
              <a:t>Tips For Longevity </a:t>
            </a:r>
            <a:r>
              <a:rPr lang="en-US" altLang="ko-KR" sz="700" dirty="0">
                <a:solidFill>
                  <a:srgbClr val="231F1F"/>
                </a:solidFill>
              </a:rPr>
              <a:t>41</a:t>
            </a:r>
            <a:endParaRPr lang="ko-KR" altLang="ko-KR" sz="700" dirty="0">
              <a:solidFill>
                <a:srgbClr val="231F1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2790" y="3314827"/>
            <a:ext cx="16855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76CBE"/>
                </a:solidFill>
              </a:rPr>
              <a:t>Functions Of Water</a:t>
            </a:r>
            <a:endParaRPr lang="ko-KR" altLang="ko-KR" sz="1000" dirty="0">
              <a:solidFill>
                <a:srgbClr val="276CB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2790" y="3502152"/>
            <a:ext cx="23929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solidFill>
                  <a:srgbClr val="231F1F"/>
                </a:solidFill>
              </a:rPr>
              <a:t>1. Functions Of Water In The Body </a:t>
            </a:r>
            <a:r>
              <a:rPr lang="en-US" altLang="ko-KR" sz="700" dirty="0">
                <a:solidFill>
                  <a:srgbClr val="231F1F"/>
                </a:solidFill>
              </a:rPr>
              <a:t>42</a:t>
            </a:r>
            <a:endParaRPr lang="ko-KR" altLang="ko-KR" sz="700" dirty="0">
              <a:solidFill>
                <a:srgbClr val="231F1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2790" y="3679952"/>
            <a:ext cx="164884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solidFill>
                  <a:srgbClr val="231F1F"/>
                </a:solidFill>
              </a:rPr>
              <a:t>2. Aging And Water </a:t>
            </a:r>
            <a:r>
              <a:rPr lang="en-US" altLang="ko-KR" sz="700" dirty="0">
                <a:solidFill>
                  <a:srgbClr val="231F1F"/>
                </a:solidFill>
              </a:rPr>
              <a:t>43</a:t>
            </a:r>
            <a:endParaRPr lang="ko-KR" altLang="ko-KR" sz="700" dirty="0">
              <a:solidFill>
                <a:srgbClr val="231F1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2790" y="3857752"/>
            <a:ext cx="246265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solidFill>
                  <a:srgbClr val="231F1F"/>
                </a:solidFill>
              </a:rPr>
              <a:t>3. Acidity And Alkalinity Of Foods </a:t>
            </a:r>
            <a:r>
              <a:rPr lang="en-US" altLang="ko-KR" sz="700" dirty="0">
                <a:solidFill>
                  <a:srgbClr val="231F1F"/>
                </a:solidFill>
              </a:rPr>
              <a:t>45</a:t>
            </a:r>
            <a:endParaRPr lang="ko-KR" altLang="ko-KR" sz="700" dirty="0">
              <a:solidFill>
                <a:srgbClr val="231F1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2790" y="4035552"/>
            <a:ext cx="227863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solidFill>
                  <a:srgbClr val="231F1F"/>
                </a:solidFill>
              </a:rPr>
              <a:t>4. Preconditions For Good Water </a:t>
            </a:r>
            <a:r>
              <a:rPr lang="en-US" altLang="ko-KR" sz="700" dirty="0">
                <a:solidFill>
                  <a:srgbClr val="231F1F"/>
                </a:solidFill>
              </a:rPr>
              <a:t>47</a:t>
            </a:r>
            <a:endParaRPr lang="ko-KR" altLang="ko-KR" sz="700" dirty="0">
              <a:solidFill>
                <a:srgbClr val="231F1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2790" y="4213352"/>
            <a:ext cx="30524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solidFill>
                  <a:srgbClr val="231F1F"/>
                </a:solidFill>
              </a:rPr>
              <a:t>5. What Kind Of Water Are You Drinking Now ? </a:t>
            </a:r>
            <a:r>
              <a:rPr lang="en-US" altLang="ko-KR" sz="700" dirty="0">
                <a:solidFill>
                  <a:srgbClr val="231F1F"/>
                </a:solidFill>
              </a:rPr>
              <a:t>48</a:t>
            </a:r>
            <a:endParaRPr lang="ko-KR" altLang="ko-KR" sz="700" dirty="0">
              <a:solidFill>
                <a:srgbClr val="231F1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2790" y="4391152"/>
            <a:ext cx="254266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solidFill>
                  <a:srgbClr val="231F1F"/>
                </a:solidFill>
              </a:rPr>
              <a:t>6. In A Diagram Of The Water Ionizer </a:t>
            </a:r>
            <a:r>
              <a:rPr lang="en-US" altLang="ko-KR" sz="700" dirty="0">
                <a:solidFill>
                  <a:srgbClr val="231F1F"/>
                </a:solidFill>
              </a:rPr>
              <a:t>49</a:t>
            </a:r>
            <a:endParaRPr lang="ko-KR" altLang="ko-KR" sz="700" dirty="0">
              <a:solidFill>
                <a:srgbClr val="231F1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08807" y="1541653"/>
            <a:ext cx="29610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solidFill>
                  <a:srgbClr val="231F1F"/>
                </a:solidFill>
              </a:rPr>
              <a:t>7. Main Compositions &amp; Fetures Of The Filter </a:t>
            </a:r>
            <a:r>
              <a:rPr lang="en-US" altLang="ko-KR" sz="700" dirty="0">
                <a:solidFill>
                  <a:srgbClr val="231F1F"/>
                </a:solidFill>
              </a:rPr>
              <a:t>50</a:t>
            </a:r>
            <a:endParaRPr lang="ko-KR" altLang="ko-KR" sz="700" dirty="0">
              <a:solidFill>
                <a:srgbClr val="231F1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08807" y="1719453"/>
            <a:ext cx="34673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solidFill>
                  <a:srgbClr val="231F1F"/>
                </a:solidFill>
              </a:rPr>
              <a:t>8. Functional Comparison Of Different Types Of Waters </a:t>
            </a:r>
            <a:r>
              <a:rPr lang="en-US" altLang="ko-KR" sz="700" dirty="0">
                <a:solidFill>
                  <a:srgbClr val="231F1F"/>
                </a:solidFill>
              </a:rPr>
              <a:t>51</a:t>
            </a:r>
            <a:endParaRPr lang="ko-KR" altLang="ko-KR" sz="700" dirty="0">
              <a:solidFill>
                <a:srgbClr val="231F1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08807" y="2243328"/>
            <a:ext cx="26673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76CBE"/>
                </a:solidFill>
              </a:rPr>
              <a:t>Electrolyzed Reduced Alkaline Water</a:t>
            </a:r>
            <a:endParaRPr lang="ko-KR" altLang="ko-KR" sz="1000" dirty="0">
              <a:solidFill>
                <a:srgbClr val="276CB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08807" y="2421128"/>
            <a:ext cx="24032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1. Electrolyzed Alkaline Water </a:t>
            </a:r>
            <a:r>
              <a:rPr lang="en-US" altLang="ko-KR" sz="700" dirty="0">
                <a:solidFill>
                  <a:srgbClr val="231F1F"/>
                </a:solidFill>
              </a:rPr>
              <a:t>53</a:t>
            </a:r>
            <a:endParaRPr lang="ko-KR" altLang="ko-KR" sz="700" dirty="0">
              <a:solidFill>
                <a:srgbClr val="231F1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08807" y="2608453"/>
            <a:ext cx="28992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solidFill>
                  <a:srgbClr val="231F1F"/>
                </a:solidFill>
              </a:rPr>
              <a:t>2. Main Causes for The Body Becomes Acidic </a:t>
            </a:r>
            <a:r>
              <a:rPr lang="en-US" altLang="ko-KR" sz="700" dirty="0">
                <a:solidFill>
                  <a:srgbClr val="231F1F"/>
                </a:solidFill>
              </a:rPr>
              <a:t>55</a:t>
            </a:r>
            <a:endParaRPr lang="ko-KR" altLang="ko-KR" sz="700" dirty="0">
              <a:solidFill>
                <a:srgbClr val="231F1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408807" y="2786253"/>
            <a:ext cx="25700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solidFill>
                  <a:srgbClr val="231F1F"/>
                </a:solidFill>
              </a:rPr>
              <a:t>3. Pre-Hepatic &amp; Post-Hepatic Organs </a:t>
            </a:r>
            <a:r>
              <a:rPr lang="en-US" altLang="ko-KR" sz="700" dirty="0">
                <a:solidFill>
                  <a:srgbClr val="231F1F"/>
                </a:solidFill>
              </a:rPr>
              <a:t>56</a:t>
            </a:r>
            <a:endParaRPr lang="ko-KR" altLang="ko-KR" sz="700" dirty="0">
              <a:solidFill>
                <a:srgbClr val="231F1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408807" y="2964053"/>
            <a:ext cx="340563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solidFill>
                  <a:srgbClr val="231F1F"/>
                </a:solidFill>
              </a:rPr>
              <a:t>4. Comparisons On The Acidity &amp; Alkalinity Of Foods </a:t>
            </a:r>
            <a:r>
              <a:rPr lang="en-US" altLang="ko-KR" sz="700" dirty="0">
                <a:solidFill>
                  <a:srgbClr val="231F1F"/>
                </a:solidFill>
              </a:rPr>
              <a:t>57</a:t>
            </a:r>
            <a:endParaRPr lang="ko-KR" altLang="ko-KR" sz="700" dirty="0">
              <a:solidFill>
                <a:srgbClr val="231F1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408807" y="3141853"/>
            <a:ext cx="26924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solidFill>
                  <a:srgbClr val="231F1F"/>
                </a:solidFill>
              </a:rPr>
              <a:t>5. Changing Blood Colors &amp; Blood Vessel </a:t>
            </a:r>
            <a:r>
              <a:rPr lang="en-US" altLang="ko-KR" sz="700" dirty="0">
                <a:solidFill>
                  <a:srgbClr val="231F1F"/>
                </a:solidFill>
              </a:rPr>
              <a:t>58</a:t>
            </a:r>
            <a:endParaRPr lang="ko-KR" altLang="ko-KR" sz="700" dirty="0">
              <a:solidFill>
                <a:srgbClr val="231F1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408807" y="3319653"/>
            <a:ext cx="228892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solidFill>
                  <a:srgbClr val="231F1F"/>
                </a:solidFill>
              </a:rPr>
              <a:t>6. Our Body Consists 70% Water </a:t>
            </a:r>
            <a:r>
              <a:rPr lang="en-US" altLang="ko-KR" sz="700" dirty="0">
                <a:solidFill>
                  <a:srgbClr val="231F1F"/>
                </a:solidFill>
              </a:rPr>
              <a:t>59</a:t>
            </a:r>
            <a:endParaRPr lang="ko-KR" altLang="ko-KR" sz="700" dirty="0">
              <a:solidFill>
                <a:srgbClr val="231F1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408807" y="3497453"/>
            <a:ext cx="37599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solidFill>
                  <a:srgbClr val="231F1F"/>
                </a:solidFill>
              </a:rPr>
              <a:t>7. Progression Stages Acidification In The Body Constitution </a:t>
            </a:r>
            <a:r>
              <a:rPr lang="en-US" altLang="ko-KR" sz="700" dirty="0">
                <a:solidFill>
                  <a:srgbClr val="231F1F"/>
                </a:solidFill>
              </a:rPr>
              <a:t>60</a:t>
            </a:r>
            <a:endParaRPr lang="ko-KR" altLang="ko-KR" sz="700" dirty="0">
              <a:solidFill>
                <a:srgbClr val="231F1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408807" y="3675253"/>
            <a:ext cx="39637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solidFill>
                  <a:srgbClr val="231F1F"/>
                </a:solidFill>
              </a:rPr>
              <a:t>8. The Main Causes, Leading The Body Constitution To Acidification </a:t>
            </a:r>
            <a:r>
              <a:rPr lang="en-US" altLang="ko-KR" sz="700" dirty="0">
                <a:solidFill>
                  <a:srgbClr val="231F1F"/>
                </a:solidFill>
              </a:rPr>
              <a:t>61</a:t>
            </a:r>
            <a:endParaRPr lang="ko-KR" altLang="ko-KR" sz="700" dirty="0">
              <a:solidFill>
                <a:srgbClr val="231F1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extBox 229"/>
          <p:cNvSpPr txBox="1"/>
          <p:nvPr/>
        </p:nvSpPr>
        <p:spPr>
          <a:xfrm>
            <a:off x="450977" y="508127"/>
            <a:ext cx="4961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1A53A1"/>
                </a:solidFill>
              </a:rPr>
              <a:t>2. Oxygen-Abundant Alkaline Ionized Water</a:t>
            </a:r>
            <a:endParaRPr lang="ko-KR" altLang="ko-KR" dirty="0">
              <a:solidFill>
                <a:srgbClr val="1A53A1"/>
              </a:solidFill>
            </a:endParaRPr>
          </a:p>
        </p:txBody>
      </p:sp>
      <p:sp>
        <p:nvSpPr>
          <p:cNvPr id="231" name="TextBox 230"/>
          <p:cNvSpPr txBox="1"/>
          <p:nvPr/>
        </p:nvSpPr>
        <p:spPr>
          <a:xfrm>
            <a:off x="450977" y="965327"/>
            <a:ext cx="69665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As you know, the formula for Water is H2O. Oxygen has a negative pole and Hydrogen has a positive one.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32" name="TextBox 231"/>
          <p:cNvSpPr txBox="1"/>
          <p:nvPr/>
        </p:nvSpPr>
        <p:spPr>
          <a:xfrm>
            <a:off x="450977" y="1155827"/>
            <a:ext cx="69573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Water molecules don’t exist individually, but in combined form with multiple oxygen molecules.This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33" name="TextBox 232"/>
          <p:cNvSpPr txBox="1"/>
          <p:nvPr/>
        </p:nvSpPr>
        <p:spPr>
          <a:xfrm>
            <a:off x="450977" y="1346327"/>
            <a:ext cx="69582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combination creates a pentagonal or hexagonal structure. Water molecules are electrolyzed into Hydroxyl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34" name="TextBox 233"/>
          <p:cNvSpPr txBox="1"/>
          <p:nvPr/>
        </p:nvSpPr>
        <p:spPr>
          <a:xfrm>
            <a:off x="450977" y="1536827"/>
            <a:ext cx="69644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ions (OH-) and Hydrogen ions(H+). Water that has the same amount of (OH-) and (H+) is said to be neutral or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35" name="TextBox 234"/>
          <p:cNvSpPr txBox="1"/>
          <p:nvPr/>
        </p:nvSpPr>
        <p:spPr>
          <a:xfrm>
            <a:off x="450977" y="1727327"/>
            <a:ext cx="69576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“pH 7.” When Acidic materials are added to this neutral water, the Acidics kick out the oxygen and enrich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36" name="TextBox 235"/>
          <p:cNvSpPr txBox="1"/>
          <p:nvPr/>
        </p:nvSpPr>
        <p:spPr>
          <a:xfrm>
            <a:off x="450977" y="1917827"/>
            <a:ext cx="69582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hydrogen ions in the water. For instance, you could say that there’s onlya five-tenths square of water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37" name="TextBox 236"/>
          <p:cNvSpPr txBox="1"/>
          <p:nvPr/>
        </p:nvSpPr>
        <p:spPr>
          <a:xfrm>
            <a:off x="450977" y="2108327"/>
            <a:ext cx="52049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molecule per one hydrogen ion, meaning the water is only pH 5 (Acidic Water).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38" name="TextBox 237"/>
          <p:cNvSpPr txBox="1"/>
          <p:nvPr/>
        </p:nvSpPr>
        <p:spPr>
          <a:xfrm>
            <a:off x="450977" y="2298827"/>
            <a:ext cx="69634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If you compare the same eventity water that is pH5 is ahundred times higher in hydrogen ions, them water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39" name="TextBox 238"/>
          <p:cNvSpPr txBox="1"/>
          <p:nvPr/>
        </p:nvSpPr>
        <p:spPr>
          <a:xfrm>
            <a:off x="450977" y="2489327"/>
            <a:ext cx="11675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that is pH7.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40" name="TextBox 239"/>
          <p:cNvSpPr txBox="1"/>
          <p:nvPr/>
        </p:nvSpPr>
        <p:spPr>
          <a:xfrm>
            <a:off x="485267" y="2679827"/>
            <a:ext cx="69250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One interesting point I would like to mention, is the fact that when the hydrogen ions are 100 times higher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41" name="TextBox 240"/>
          <p:cNvSpPr txBox="1"/>
          <p:nvPr/>
        </p:nvSpPr>
        <p:spPr>
          <a:xfrm>
            <a:off x="450977" y="2870327"/>
            <a:ext cx="69650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than the level in neutral water, the hydroxyl ions are automatically reduced to one-millionth the level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42" name="TextBox 241"/>
          <p:cNvSpPr txBox="1"/>
          <p:nvPr/>
        </p:nvSpPr>
        <p:spPr>
          <a:xfrm>
            <a:off x="450977" y="3060827"/>
            <a:ext cx="69659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found in neutral water. In other words, Acidic Water carries more hydrogen ions than hydroxyl ions and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43" name="TextBox 242"/>
          <p:cNvSpPr txBox="1"/>
          <p:nvPr/>
        </p:nvSpPr>
        <p:spPr>
          <a:xfrm>
            <a:off x="450977" y="3251327"/>
            <a:ext cx="69590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Alkaline Water carries more hydroxyl ions thanhydrogen ions, meaning that there’s more oxygen in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44" name="TextBox 243"/>
          <p:cNvSpPr txBox="1"/>
          <p:nvPr/>
        </p:nvSpPr>
        <p:spPr>
          <a:xfrm>
            <a:off x="450977" y="3441827"/>
            <a:ext cx="69649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Alkaline Water than in neutral water. On the other hand, Acidic Water has less oxygen than neutral water.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45" name="TextBox 244"/>
          <p:cNvSpPr txBox="1"/>
          <p:nvPr/>
        </p:nvSpPr>
        <p:spPr>
          <a:xfrm>
            <a:off x="450977" y="3632327"/>
            <a:ext cx="60766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Oxygen-rich and Acidic Water’s said to be Oxygen- poor.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46" name="TextBox 245"/>
          <p:cNvSpPr txBox="1"/>
          <p:nvPr/>
        </p:nvSpPr>
        <p:spPr>
          <a:xfrm>
            <a:off x="384175" y="4922139"/>
            <a:ext cx="66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20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extBox 246"/>
          <p:cNvSpPr txBox="1"/>
          <p:nvPr/>
        </p:nvSpPr>
        <p:spPr>
          <a:xfrm>
            <a:off x="450977" y="508127"/>
            <a:ext cx="2702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1A53A1"/>
                </a:solidFill>
              </a:rPr>
              <a:t>3. Wastes From Foods</a:t>
            </a:r>
            <a:endParaRPr lang="ko-KR" altLang="ko-KR" dirty="0">
              <a:solidFill>
                <a:srgbClr val="1A53A1"/>
              </a:solidFill>
            </a:endParaRPr>
          </a:p>
        </p:txBody>
      </p:sp>
      <p:sp>
        <p:nvSpPr>
          <p:cNvPr id="248" name="TextBox 247"/>
          <p:cNvSpPr txBox="1"/>
          <p:nvPr/>
        </p:nvSpPr>
        <p:spPr>
          <a:xfrm>
            <a:off x="450977" y="965327"/>
            <a:ext cx="69678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The foods we take in daily, consist mainly of carbohydrates, fats and protein. The chemical elements for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49" name="TextBox 248"/>
          <p:cNvSpPr txBox="1"/>
          <p:nvPr/>
        </p:nvSpPr>
        <p:spPr>
          <a:xfrm>
            <a:off x="450977" y="1155827"/>
            <a:ext cx="65669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these three nutritional sources are carbon, nitrogen, oxygen and hydrogen, which all exist in the air.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450977" y="1536827"/>
            <a:ext cx="6963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The taste &amp; the nutritional value of a food depend on how these four elements are grouped. Besides these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51" name="TextBox 250"/>
          <p:cNvSpPr txBox="1"/>
          <p:nvPr/>
        </p:nvSpPr>
        <p:spPr>
          <a:xfrm>
            <a:off x="450977" y="1727327"/>
            <a:ext cx="69584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four elements, there is an average of one percent inorganic minerals in every food. The inorganic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52" name="TextBox 251"/>
          <p:cNvSpPr txBox="1"/>
          <p:nvPr/>
        </p:nvSpPr>
        <p:spPr>
          <a:xfrm>
            <a:off x="450977" y="1917827"/>
            <a:ext cx="6965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Alkaline minerals are Calcium, Magnesium, Potassium, Sodium, and Iron. The inorganic Acidic minerals are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53" name="TextBox 252"/>
          <p:cNvSpPr txBox="1"/>
          <p:nvPr/>
        </p:nvSpPr>
        <p:spPr>
          <a:xfrm>
            <a:off x="450977" y="2108327"/>
            <a:ext cx="69556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Phosphorus, Sulfur and Chlorine. All these inorganic minerals give foods their unique taste or flavour. We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54" name="TextBox 253"/>
          <p:cNvSpPr txBox="1"/>
          <p:nvPr/>
        </p:nvSpPr>
        <p:spPr>
          <a:xfrm>
            <a:off x="450977" y="2298827"/>
            <a:ext cx="56020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can define whether a food is Alkaline or Acidic by the inorganic minerals it contains.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55" name="TextBox 254"/>
          <p:cNvSpPr txBox="1"/>
          <p:nvPr/>
        </p:nvSpPr>
        <p:spPr>
          <a:xfrm>
            <a:off x="450977" y="2679827"/>
            <a:ext cx="69604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If digested food is not completely broken down inside the body, the leftovers become solid Organic Acidic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56" name="TextBox 255"/>
          <p:cNvSpPr txBox="1"/>
          <p:nvPr/>
        </p:nvSpPr>
        <p:spPr>
          <a:xfrm>
            <a:off x="450977" y="2870327"/>
            <a:ext cx="69597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Waste and later turns into Fatty Acid or Cholesterol. In this solid Organic Acidic Waste, there’re also some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57" name="TextBox 256"/>
          <p:cNvSpPr txBox="1"/>
          <p:nvPr/>
        </p:nvSpPr>
        <p:spPr>
          <a:xfrm>
            <a:off x="450977" y="3060827"/>
            <a:ext cx="69587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Inorganic Acidic Minerals (or Wastes). These inorganic Acidic Wastes can be easily discharged out of the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58" name="TextBox 257"/>
          <p:cNvSpPr txBox="1"/>
          <p:nvPr/>
        </p:nvSpPr>
        <p:spPr>
          <a:xfrm>
            <a:off x="450977" y="3251327"/>
            <a:ext cx="6965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body, after they are combined with Inorganic Alkaline Minerals and neutralized. For that reason, eating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59" name="TextBox 258"/>
          <p:cNvSpPr txBox="1"/>
          <p:nvPr/>
        </p:nvSpPr>
        <p:spPr>
          <a:xfrm>
            <a:off x="450977" y="3441827"/>
            <a:ext cx="69640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Alkaline Mineral-rich foods such as fruits and vegetables is a recommendation for your daily diet. Regular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60" name="TextBox 259"/>
          <p:cNvSpPr txBox="1"/>
          <p:nvPr/>
        </p:nvSpPr>
        <p:spPr>
          <a:xfrm>
            <a:off x="450977" y="3632327"/>
            <a:ext cx="69589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drinking of Alkaline Ionized Water can maintain your health and help you reverse Aging by balancing the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61" name="TextBox 260"/>
          <p:cNvSpPr txBox="1"/>
          <p:nvPr/>
        </p:nvSpPr>
        <p:spPr>
          <a:xfrm>
            <a:off x="450977" y="3822827"/>
            <a:ext cx="23074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metabolism within your body.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62" name="TextBox 261"/>
          <p:cNvSpPr txBox="1"/>
          <p:nvPr/>
        </p:nvSpPr>
        <p:spPr>
          <a:xfrm>
            <a:off x="6838696" y="4909947"/>
            <a:ext cx="66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21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extBox 262"/>
          <p:cNvSpPr txBox="1"/>
          <p:nvPr/>
        </p:nvSpPr>
        <p:spPr>
          <a:xfrm>
            <a:off x="445008" y="508127"/>
            <a:ext cx="4608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1A53A1"/>
                </a:solidFill>
              </a:rPr>
              <a:t>4. Gastric Hyperacidity &amp; Alkaline Water</a:t>
            </a:r>
            <a:endParaRPr lang="ko-KR" altLang="ko-KR" dirty="0">
              <a:solidFill>
                <a:srgbClr val="1A53A1"/>
              </a:solidFill>
            </a:endParaRPr>
          </a:p>
        </p:txBody>
      </p:sp>
      <p:sp>
        <p:nvSpPr>
          <p:cNvPr id="264" name="TextBox 263"/>
          <p:cNvSpPr txBox="1"/>
          <p:nvPr/>
        </p:nvSpPr>
        <p:spPr>
          <a:xfrm>
            <a:off x="445008" y="965327"/>
            <a:ext cx="69574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We know that stomach juices are strongly Acidic, which sterilizes any pathogens &amp; bacteria, that enter with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65" name="TextBox 264"/>
          <p:cNvSpPr txBox="1"/>
          <p:nvPr/>
        </p:nvSpPr>
        <p:spPr>
          <a:xfrm>
            <a:off x="445008" y="1155827"/>
            <a:ext cx="69593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food. The Homeostasis of the body keeps the pH level at a constant level of around pH 4. When the level is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66" name="TextBox 265"/>
          <p:cNvSpPr txBox="1"/>
          <p:nvPr/>
        </p:nvSpPr>
        <p:spPr>
          <a:xfrm>
            <a:off x="445008" y="1346327"/>
            <a:ext cx="69625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raised above pH 4 by drinking Alkaline Water, the stomach-wall secretes Hydrochloric Acid and counteracts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67" name="TextBox 266"/>
          <p:cNvSpPr txBox="1"/>
          <p:nvPr/>
        </p:nvSpPr>
        <p:spPr>
          <a:xfrm>
            <a:off x="445008" y="1536827"/>
            <a:ext cx="69545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it by reducing the pH level to pH 4 again. . Hydrochloric Acid is comprised of NaCL, CO2 &amp; H2O molecules.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68" name="TextBox 267"/>
          <p:cNvSpPr txBox="1"/>
          <p:nvPr/>
        </p:nvSpPr>
        <p:spPr>
          <a:xfrm>
            <a:off x="445008" y="1727327"/>
            <a:ext cx="69579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Hydrogen(H) is combined with Chlorine(Cl) to become Hydrochloric Acid and other molecules turn into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69" name="TextBox 268"/>
          <p:cNvSpPr txBox="1"/>
          <p:nvPr/>
        </p:nvSpPr>
        <p:spPr>
          <a:xfrm>
            <a:off x="445008" y="1917827"/>
            <a:ext cx="69597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Caustic Soda(HaHCO3) which is Alkaline and later goes into the blood vessels. Therefore, we can say that the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70" name="TextBox 269"/>
          <p:cNvSpPr txBox="1"/>
          <p:nvPr/>
        </p:nvSpPr>
        <p:spPr>
          <a:xfrm>
            <a:off x="445008" y="2108327"/>
            <a:ext cx="69634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more you drink Alkaline Water, the more Hydrochloric Acid &amp; Caustic Soda are also produced. In other words,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5008" y="3035283"/>
            <a:ext cx="2021438" cy="1434624"/>
          </a:xfrm>
          <a:prstGeom prst="rect">
            <a:avLst/>
          </a:prstGeom>
        </p:spPr>
      </p:pic>
      <p:sp>
        <p:nvSpPr>
          <p:cNvPr id="271" name="TextBox 270"/>
          <p:cNvSpPr txBox="1"/>
          <p:nvPr/>
        </p:nvSpPr>
        <p:spPr>
          <a:xfrm>
            <a:off x="445008" y="2298827"/>
            <a:ext cx="67576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something Acidic has to be produced, in order to produce something Alkaline. Your pancreas does exactly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72" name="TextBox 271"/>
          <p:cNvSpPr txBox="1"/>
          <p:nvPr/>
        </p:nvSpPr>
        <p:spPr>
          <a:xfrm>
            <a:off x="2155825" y="2489327"/>
            <a:ext cx="52538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the same thing. Food digested in the stomach, carries strong Acidic Stomach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73" name="TextBox 272"/>
          <p:cNvSpPr txBox="1"/>
          <p:nvPr/>
        </p:nvSpPr>
        <p:spPr>
          <a:xfrm>
            <a:off x="2417318" y="2679827"/>
            <a:ext cx="49904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Juices and can harm the intestines, the next organ it moves into.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74" name="TextBox 273"/>
          <p:cNvSpPr txBox="1"/>
          <p:nvPr/>
        </p:nvSpPr>
        <p:spPr>
          <a:xfrm>
            <a:off x="2581021" y="2870327"/>
            <a:ext cx="48280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Therefore, the Pancreas produces Alkaline Caustic Soda to be mixed with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75" name="TextBox 274"/>
          <p:cNvSpPr txBox="1"/>
          <p:nvPr/>
        </p:nvSpPr>
        <p:spPr>
          <a:xfrm>
            <a:off x="2688844" y="3060827"/>
            <a:ext cx="47189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food from the stomach and in the course of doing this, Hydrochloric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76" name="TextBox 275"/>
          <p:cNvSpPr txBox="1"/>
          <p:nvPr/>
        </p:nvSpPr>
        <p:spPr>
          <a:xfrm>
            <a:off x="2758059" y="3251327"/>
            <a:ext cx="46465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Acid is made and sent to the blood vessels in order to balance the pH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77" name="TextBox 276"/>
          <p:cNvSpPr txBox="1"/>
          <p:nvPr/>
        </p:nvSpPr>
        <p:spPr>
          <a:xfrm>
            <a:off x="2795016" y="3441827"/>
            <a:ext cx="31578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level. The Alkaline Ionized Water neutralizes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78" name="TextBox 277"/>
          <p:cNvSpPr txBox="1"/>
          <p:nvPr/>
        </p:nvSpPr>
        <p:spPr>
          <a:xfrm>
            <a:off x="2806192" y="3632327"/>
            <a:ext cx="45990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the Acidic Waste and is then discharged by the process of internal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79" name="TextBox 278"/>
          <p:cNvSpPr txBox="1"/>
          <p:nvPr/>
        </p:nvSpPr>
        <p:spPr>
          <a:xfrm>
            <a:off x="2799715" y="3822827"/>
            <a:ext cx="11402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hydration.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80" name="TextBox 279"/>
          <p:cNvSpPr txBox="1"/>
          <p:nvPr/>
        </p:nvSpPr>
        <p:spPr>
          <a:xfrm>
            <a:off x="384175" y="4922139"/>
            <a:ext cx="66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22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extBox 280"/>
          <p:cNvSpPr txBox="1"/>
          <p:nvPr/>
        </p:nvSpPr>
        <p:spPr>
          <a:xfrm>
            <a:off x="450977" y="508127"/>
            <a:ext cx="649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1A53A1"/>
                </a:solidFill>
              </a:rPr>
              <a:t>5. Alkaline Water Helps Neutralize And Balance The Body’s pH</a:t>
            </a:r>
            <a:endParaRPr lang="ko-KR" altLang="ko-KR" dirty="0">
              <a:solidFill>
                <a:srgbClr val="1A53A1"/>
              </a:solidFill>
            </a:endParaRPr>
          </a:p>
        </p:txBody>
      </p:sp>
      <p:sp>
        <p:nvSpPr>
          <p:cNvPr id="282" name="TextBox 281"/>
          <p:cNvSpPr txBox="1"/>
          <p:nvPr/>
        </p:nvSpPr>
        <p:spPr>
          <a:xfrm>
            <a:off x="450977" y="952627"/>
            <a:ext cx="65999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The body has a function that we call “Homeostasis” which tries to maintain the inherent body balance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83" name="TextBox 282"/>
          <p:cNvSpPr txBox="1"/>
          <p:nvPr/>
        </p:nvSpPr>
        <p:spPr>
          <a:xfrm>
            <a:off x="450977" y="1130427"/>
            <a:ext cx="69559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in terms of pH level. For instance, our body temperature is about 37 degrees Celsius. When it’s cold, our body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84" name="TextBox 283"/>
          <p:cNvSpPr txBox="1"/>
          <p:nvPr/>
        </p:nvSpPr>
        <p:spPr>
          <a:xfrm>
            <a:off x="450977" y="1308227"/>
            <a:ext cx="69629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burns more internal fats and increases the body’s temperature. On the other hand, when it’s hot, our body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85" name="TextBox 284"/>
          <p:cNvSpPr txBox="1"/>
          <p:nvPr/>
        </p:nvSpPr>
        <p:spPr>
          <a:xfrm>
            <a:off x="450977" y="1486027"/>
            <a:ext cx="69566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perspires, reducing the body temperature. Our body further controls its temperature by sending more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86" name="TextBox 285"/>
          <p:cNvSpPr txBox="1"/>
          <p:nvPr/>
        </p:nvSpPr>
        <p:spPr>
          <a:xfrm>
            <a:off x="450977" y="1663827"/>
            <a:ext cx="36667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water into the lungs, thus lowering the temperature.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87" name="TextBox 286"/>
          <p:cNvSpPr txBox="1"/>
          <p:nvPr/>
        </p:nvSpPr>
        <p:spPr>
          <a:xfrm>
            <a:off x="450977" y="2019427"/>
            <a:ext cx="69650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That is how our body maintains a certain amount of control over the level of pH in our blood. The pH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88" name="TextBox 287"/>
          <p:cNvSpPr txBox="1"/>
          <p:nvPr/>
        </p:nvSpPr>
        <p:spPr>
          <a:xfrm>
            <a:off x="450977" y="2197227"/>
            <a:ext cx="69578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ranges from 7.30-7.45 which is defined as “Weak Alkaline.”By dint of Homeostasis, Blood pH can be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89" name="TextBox 288"/>
          <p:cNvSpPr txBox="1"/>
          <p:nvPr/>
        </p:nvSpPr>
        <p:spPr>
          <a:xfrm>
            <a:off x="450977" y="2375027"/>
            <a:ext cx="69599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maintained within a very narrow margin. Otherwise, it would pose a great danger to our body. For example,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90" name="TextBox 289"/>
          <p:cNvSpPr txBox="1"/>
          <p:nvPr/>
        </p:nvSpPr>
        <p:spPr>
          <a:xfrm>
            <a:off x="450977" y="2552827"/>
            <a:ext cx="69589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if you mix ten gallons of distilled water (pH 7) with ten ounces of Coke (pH 2.5), it turns into a liquid that is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91" name="TextBox 290"/>
          <p:cNvSpPr txBox="1"/>
          <p:nvPr/>
        </p:nvSpPr>
        <p:spPr>
          <a:xfrm>
            <a:off x="450977" y="2730627"/>
            <a:ext cx="69640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pH 4.5. Though you drink this liquid (pH 4.5) or even a Coke (pH 2.5), it doesn’t pose any danger in terms of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92" name="TextBox 291"/>
          <p:cNvSpPr txBox="1"/>
          <p:nvPr/>
        </p:nvSpPr>
        <p:spPr>
          <a:xfrm>
            <a:off x="450977" y="2908427"/>
            <a:ext cx="69668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the changes in your own pH level. In theory, a man would die from a radical drop to pH 4.5 from the normal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93" name="TextBox 292"/>
          <p:cNvSpPr txBox="1"/>
          <p:nvPr/>
        </p:nvSpPr>
        <p:spPr>
          <a:xfrm>
            <a:off x="450977" y="3086227"/>
            <a:ext cx="69565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level of pH 7.45. However, the body works hard, maintaining its innate pH level even under harsh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94" name="TextBox 293"/>
          <p:cNvSpPr txBox="1"/>
          <p:nvPr/>
        </p:nvSpPr>
        <p:spPr>
          <a:xfrm>
            <a:off x="450977" y="3264027"/>
            <a:ext cx="14004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circumstances.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95" name="TextBox 294"/>
          <p:cNvSpPr txBox="1"/>
          <p:nvPr/>
        </p:nvSpPr>
        <p:spPr>
          <a:xfrm>
            <a:off x="450977" y="3619627"/>
            <a:ext cx="69670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It,s amazing from a scientific viewpoint to see how the body can maintain its innate pH level This is how it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96" name="TextBox 295"/>
          <p:cNvSpPr txBox="1"/>
          <p:nvPr/>
        </p:nvSpPr>
        <p:spPr>
          <a:xfrm>
            <a:off x="450977" y="3797427"/>
            <a:ext cx="69625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happens: first, blood in veins, circulating back with acidic wastes, carries more acidic than blood in an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97" name="TextBox 296"/>
          <p:cNvSpPr txBox="1"/>
          <p:nvPr/>
        </p:nvSpPr>
        <p:spPr>
          <a:xfrm>
            <a:off x="450977" y="3975227"/>
            <a:ext cx="69636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artery. This venal blood goes into the lungs, raising the pH level by emitting carbonate acid gas and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98" name="TextBox 297"/>
          <p:cNvSpPr txBox="1"/>
          <p:nvPr/>
        </p:nvSpPr>
        <p:spPr>
          <a:xfrm>
            <a:off x="450977" y="4153027"/>
            <a:ext cx="69611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afterwards, solidifying the acidic waste-leftovers, preventing them from dissolving in the water. For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99" name="TextBox 298"/>
          <p:cNvSpPr txBox="1"/>
          <p:nvPr/>
        </p:nvSpPr>
        <p:spPr>
          <a:xfrm>
            <a:off x="450977" y="4330827"/>
            <a:ext cx="6957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reference, because the acidic waste is not dissolved in the water, it doesn’t assert any acidic influence on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00" name="TextBox 299"/>
          <p:cNvSpPr txBox="1"/>
          <p:nvPr/>
        </p:nvSpPr>
        <p:spPr>
          <a:xfrm>
            <a:off x="450977" y="4508627"/>
            <a:ext cx="9330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the pH.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01" name="TextBox 300"/>
          <p:cNvSpPr txBox="1"/>
          <p:nvPr/>
        </p:nvSpPr>
        <p:spPr>
          <a:xfrm>
            <a:off x="6851396" y="4874006"/>
            <a:ext cx="66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23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TextBox 301"/>
          <p:cNvSpPr txBox="1"/>
          <p:nvPr/>
        </p:nvSpPr>
        <p:spPr>
          <a:xfrm>
            <a:off x="445008" y="508127"/>
            <a:ext cx="2408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1A53A1"/>
                </a:solidFill>
              </a:rPr>
              <a:t>6. Wash Off Waste</a:t>
            </a:r>
            <a:endParaRPr lang="ko-KR" altLang="ko-KR" dirty="0">
              <a:solidFill>
                <a:srgbClr val="1A53A1"/>
              </a:solidFill>
            </a:endParaRPr>
          </a:p>
        </p:txBody>
      </p:sp>
      <p:sp>
        <p:nvSpPr>
          <p:cNvPr id="303" name="TextBox 302"/>
          <p:cNvSpPr txBox="1"/>
          <p:nvPr/>
        </p:nvSpPr>
        <p:spPr>
          <a:xfrm>
            <a:off x="445008" y="965327"/>
            <a:ext cx="69383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I’m often hear questions from many people as to whether it would be helpful or not, if they drink 5 glasses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04" name="TextBox 303"/>
          <p:cNvSpPr txBox="1"/>
          <p:nvPr/>
        </p:nvSpPr>
        <p:spPr>
          <a:xfrm>
            <a:off x="445008" y="1155827"/>
            <a:ext cx="68097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of any type of water a day. Of course, I tell them that any water, would be better than drinking none at all.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05" name="TextBox 304"/>
          <p:cNvSpPr txBox="1"/>
          <p:nvPr/>
        </p:nvSpPr>
        <p:spPr>
          <a:xfrm>
            <a:off x="475869" y="1346327"/>
            <a:ext cx="66706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However, I,m going to explain why Alkaline Ionized Water is far better than just any type of water and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06" name="TextBox 305"/>
          <p:cNvSpPr txBox="1"/>
          <p:nvPr/>
        </p:nvSpPr>
        <p:spPr>
          <a:xfrm>
            <a:off x="445008" y="1536827"/>
            <a:ext cx="42529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how it helps relieve the symptoms of various types of illnesses.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07" name="TextBox 306"/>
          <p:cNvSpPr txBox="1"/>
          <p:nvPr/>
        </p:nvSpPr>
        <p:spPr>
          <a:xfrm>
            <a:off x="445008" y="1727327"/>
            <a:ext cx="69650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When you take a bath, you use soap to remove skin dirt. The skin dirt is Acidic wastes and soap is Alkaline.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08" name="TextBox 307"/>
          <p:cNvSpPr txBox="1"/>
          <p:nvPr/>
        </p:nvSpPr>
        <p:spPr>
          <a:xfrm>
            <a:off x="445008" y="1917827"/>
            <a:ext cx="69609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Therefore, the skin dirt is neutralized by the Alkaline soap and is easily washed off. Unless washed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09" name="TextBox 308"/>
          <p:cNvSpPr txBox="1"/>
          <p:nvPr/>
        </p:nvSpPr>
        <p:spPr>
          <a:xfrm>
            <a:off x="445008" y="2108327"/>
            <a:ext cx="69547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regularly, our skin gets irritated and is prone to disease. Drinking Alkaline Ionized Water plays the same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10" name="TextBox 309"/>
          <p:cNvSpPr txBox="1"/>
          <p:nvPr/>
        </p:nvSpPr>
        <p:spPr>
          <a:xfrm>
            <a:off x="445008" y="2298827"/>
            <a:ext cx="69674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role for the body, washing awayAcidic Waste, as an Alkaline soap does with skin dirt. If you drink Alkaline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11" name="TextBox 310"/>
          <p:cNvSpPr txBox="1"/>
          <p:nvPr/>
        </p:nvSpPr>
        <p:spPr>
          <a:xfrm>
            <a:off x="445008" y="2489327"/>
            <a:ext cx="69498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Ionized Water on a regular basis, you can cure any type of skin-related disease with no serious side-effects.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12" name="TextBox 311"/>
          <p:cNvSpPr txBox="1"/>
          <p:nvPr/>
        </p:nvSpPr>
        <p:spPr>
          <a:xfrm>
            <a:off x="445008" y="2679827"/>
            <a:ext cx="69552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However, the accumulation process of body waste is a slow one and therefore, its removal cannot be done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13" name="TextBox 312"/>
          <p:cNvSpPr txBox="1"/>
          <p:nvPr/>
        </p:nvSpPr>
        <p:spPr>
          <a:xfrm>
            <a:off x="445008" y="2870327"/>
            <a:ext cx="6835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overnight. Therefore, drinking a large quantity of Alkaline Water in a short period, would not do any good.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0004" y="3254121"/>
            <a:ext cx="2206117" cy="1606677"/>
          </a:xfrm>
          <a:prstGeom prst="rect">
            <a:avLst/>
          </a:prstGeom>
        </p:spPr>
      </p:pic>
      <p:sp>
        <p:nvSpPr>
          <p:cNvPr id="314" name="TextBox 313"/>
          <p:cNvSpPr txBox="1"/>
          <p:nvPr/>
        </p:nvSpPr>
        <p:spPr>
          <a:xfrm>
            <a:off x="384175" y="4909947"/>
            <a:ext cx="66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24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TextBox 314"/>
          <p:cNvSpPr txBox="1"/>
          <p:nvPr/>
        </p:nvSpPr>
        <p:spPr>
          <a:xfrm>
            <a:off x="450977" y="508127"/>
            <a:ext cx="4213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1A53A1"/>
                </a:solidFill>
              </a:rPr>
              <a:t>7. Mysterious Functions Of Live Cells</a:t>
            </a:r>
            <a:endParaRPr lang="ko-KR" altLang="ko-KR" dirty="0">
              <a:solidFill>
                <a:srgbClr val="1A53A1"/>
              </a:solidFill>
            </a:endParaRPr>
          </a:p>
        </p:txBody>
      </p:sp>
      <p:sp>
        <p:nvSpPr>
          <p:cNvPr id="316" name="TextBox 315"/>
          <p:cNvSpPr txBox="1"/>
          <p:nvPr/>
        </p:nvSpPr>
        <p:spPr>
          <a:xfrm>
            <a:off x="450977" y="965327"/>
            <a:ext cx="69629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Now I’m going to talk about a living cell’s amazing intelligence. Your life starts from a small. Half of it’s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17" name="TextBox 316"/>
          <p:cNvSpPr txBox="1"/>
          <p:nvPr/>
        </p:nvSpPr>
        <p:spPr>
          <a:xfrm>
            <a:off x="450977" y="1155827"/>
            <a:ext cx="69667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chromosome comes from your father and the other half comes from your mother. This tiny little cell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18" name="TextBox 317"/>
          <p:cNvSpPr txBox="1"/>
          <p:nvPr/>
        </p:nvSpPr>
        <p:spPr>
          <a:xfrm>
            <a:off x="450977" y="1346327"/>
            <a:ext cx="41099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subdivides over and over and later becomes a human like us.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19" name="TextBox 318"/>
          <p:cNvSpPr txBox="1"/>
          <p:nvPr/>
        </p:nvSpPr>
        <p:spPr>
          <a:xfrm>
            <a:off x="483362" y="1536827"/>
            <a:ext cx="69336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It’s fascinating when you consider how each specific cell ends up carrying out its own genetic actions, at a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20" name="TextBox 319"/>
          <p:cNvSpPr txBox="1"/>
          <p:nvPr/>
        </p:nvSpPr>
        <p:spPr>
          <a:xfrm>
            <a:off x="450977" y="1727327"/>
            <a:ext cx="69599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time and place that is programmed by heredity, such as forming a hair or a nail, without any map or an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21" name="TextBox 320"/>
          <p:cNvSpPr txBox="1"/>
          <p:nvPr/>
        </p:nvSpPr>
        <p:spPr>
          <a:xfrm>
            <a:off x="450977" y="1917827"/>
            <a:ext cx="69590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instructions from an outside agent. Therefore, you can call the cells smart ones, on the contrary, the cell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22" name="TextBox 321"/>
          <p:cNvSpPr txBox="1"/>
          <p:nvPr/>
        </p:nvSpPr>
        <p:spPr>
          <a:xfrm>
            <a:off x="450977" y="2108327"/>
            <a:ext cx="38742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becomes a cancerous cell, if a cell loses its own smart job.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23" name="TextBox 322"/>
          <p:cNvSpPr txBox="1"/>
          <p:nvPr/>
        </p:nvSpPr>
        <p:spPr>
          <a:xfrm>
            <a:off x="450977" y="2489327"/>
            <a:ext cx="69676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The nutrients we take in are delivered evenly to the entire body, and each cell absorbs only the amount they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24" name="TextBox 323"/>
          <p:cNvSpPr txBox="1"/>
          <p:nvPr/>
        </p:nvSpPr>
        <p:spPr>
          <a:xfrm>
            <a:off x="450977" y="2679827"/>
            <a:ext cx="69584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require. When there are not enough nutrients available, the body itself redistributes what is available for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25" name="TextBox 324"/>
          <p:cNvSpPr txBox="1"/>
          <p:nvPr/>
        </p:nvSpPr>
        <p:spPr>
          <a:xfrm>
            <a:off x="450977" y="2870327"/>
            <a:ext cx="696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use to the organs that need them the most. Another amazing thing that cells can do is how they respond to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26" name="TextBox 325"/>
          <p:cNvSpPr txBox="1"/>
          <p:nvPr/>
        </p:nvSpPr>
        <p:spPr>
          <a:xfrm>
            <a:off x="450977" y="3060827"/>
            <a:ext cx="69640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foods &amp; chemicals taken into the body, categorizing them as beneficial or not. Every substance is made up of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27" name="TextBox 326"/>
          <p:cNvSpPr txBox="1"/>
          <p:nvPr/>
        </p:nvSpPr>
        <p:spPr>
          <a:xfrm>
            <a:off x="450977" y="3251327"/>
            <a:ext cx="696277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its own unique molecules and each one of those molecules has its own specific vibration frequency. Body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28" name="TextBox 327"/>
          <p:cNvSpPr txBox="1"/>
          <p:nvPr/>
        </p:nvSpPr>
        <p:spPr>
          <a:xfrm>
            <a:off x="450977" y="3441827"/>
            <a:ext cx="69636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cells sense this vibration, magnified through sensitive antenna, reacting positively, when it’s meant to be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29" name="TextBox 328"/>
          <p:cNvSpPr txBox="1"/>
          <p:nvPr/>
        </p:nvSpPr>
        <p:spPr>
          <a:xfrm>
            <a:off x="450977" y="3632327"/>
            <a:ext cx="696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beneficial to the body or reacting negatively, when it’s harmful to the body. This reaction is shown by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30" name="TextBox 329"/>
          <p:cNvSpPr txBox="1"/>
          <p:nvPr/>
        </p:nvSpPr>
        <p:spPr>
          <a:xfrm>
            <a:off x="450977" y="3822827"/>
            <a:ext cx="26598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changes in the electrical resistance.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31" name="TextBox 330"/>
          <p:cNvSpPr txBox="1"/>
          <p:nvPr/>
        </p:nvSpPr>
        <p:spPr>
          <a:xfrm>
            <a:off x="6851396" y="4900041"/>
            <a:ext cx="66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25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623" y="30607"/>
            <a:ext cx="6389751" cy="461479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540004" y="540004"/>
            <a:ext cx="6479921" cy="43199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0">
              <a:lnSpc>
                <a:spcPts val="2790"/>
              </a:lnSpc>
            </a:pPr>
            <a:r>
              <a:rPr lang="en-US" altLang="ko-KR" dirty="0">
                <a:solidFill>
                  <a:srgbClr val="1A53A1"/>
                </a:solidFill>
              </a:rPr>
              <a:t>8. Exercise Dissolves Wastes.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0">
              <a:lnSpc>
                <a:spcPts val="14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When it comes to Health, you may think of exercise and a diet. We all know that exercise is good for your</a:t>
            </a:r>
          </a:p>
          <a:p>
            <a:pPr indent="0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health, however, we’re not very well acquainted with the relationship between Acidic Waste and Exercise.</a:t>
            </a:r>
          </a:p>
          <a:p>
            <a:pPr indent="0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It’s true that muscles develop through exercise and their strength increases as we continue exercising,</a:t>
            </a:r>
          </a:p>
          <a:p>
            <a:pPr indent="0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however, it’s not always right to say exercise is good for your health.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0">
              <a:lnSpc>
                <a:spcPts val="18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The body gets warm and perspires during physical exercise. As the body heats up, the capillary vessels dilate</a:t>
            </a:r>
          </a:p>
          <a:p>
            <a:pPr indent="0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and the heated blood dissolves wastes, making it easier to discharge them out of the body. This is the first</a:t>
            </a:r>
          </a:p>
          <a:p>
            <a:pPr indent="0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stage in the reduction of wastes. Because of that, a person whose body constitution is Acidic, often gets dizzy</a:t>
            </a:r>
          </a:p>
          <a:p>
            <a:pPr indent="0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and collapses after he or she exercises rigorously.</a:t>
            </a:r>
          </a:p>
        </p:txBody>
      </p:sp>
      <p:sp>
        <p:nvSpPr>
          <p:cNvPr id="332" name="TextBox 331"/>
          <p:cNvSpPr txBox="1"/>
          <p:nvPr/>
        </p:nvSpPr>
        <p:spPr>
          <a:xfrm>
            <a:off x="384175" y="4900041"/>
            <a:ext cx="66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26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TextBox 332"/>
          <p:cNvSpPr txBox="1"/>
          <p:nvPr/>
        </p:nvSpPr>
        <p:spPr>
          <a:xfrm>
            <a:off x="450977" y="932561"/>
            <a:ext cx="69640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This type of collapse is caused by a lack of oxygen from the sudden drop in pH level, which lasts for a short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34" name="TextBox 333"/>
          <p:cNvSpPr txBox="1"/>
          <p:nvPr/>
        </p:nvSpPr>
        <p:spPr>
          <a:xfrm>
            <a:off x="450977" y="1123061"/>
            <a:ext cx="69634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period of time until the wastes are properly discharged. Rigorous exercise can produce Lactic Acid, due to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35" name="TextBox 334"/>
          <p:cNvSpPr txBox="1"/>
          <p:nvPr/>
        </p:nvSpPr>
        <p:spPr>
          <a:xfrm>
            <a:off x="450977" y="1313561"/>
            <a:ext cx="44509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the incomplete combustion of starch from the slow oxygen supply.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36" name="TextBox 335"/>
          <p:cNvSpPr txBox="1"/>
          <p:nvPr/>
        </p:nvSpPr>
        <p:spPr>
          <a:xfrm>
            <a:off x="450977" y="1504061"/>
            <a:ext cx="69663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Lactic Acid is a major cause of asthma, during or after exercise. There are some users who say that their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37" name="TextBox 336"/>
          <p:cNvSpPr txBox="1"/>
          <p:nvPr/>
        </p:nvSpPr>
        <p:spPr>
          <a:xfrm>
            <a:off x="450977" y="1694561"/>
            <a:ext cx="69569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asthma is gone, since they began drinking Alkaline Ionized Water. The most desirable exercise is one in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38" name="TextBox 337"/>
          <p:cNvSpPr txBox="1"/>
          <p:nvPr/>
        </p:nvSpPr>
        <p:spPr>
          <a:xfrm>
            <a:off x="450977" y="1885061"/>
            <a:ext cx="6960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which you can use your whole body, because whole body exercise can help spread out the body wastes,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39" name="TextBox 338"/>
          <p:cNvSpPr txBox="1"/>
          <p:nvPr/>
        </p:nvSpPr>
        <p:spPr>
          <a:xfrm>
            <a:off x="450977" y="2075561"/>
            <a:ext cx="69612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preventing them from accumulating in any specific place. Thus the body experiences no concentration of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40" name="TextBox 339"/>
          <p:cNvSpPr txBox="1"/>
          <p:nvPr/>
        </p:nvSpPr>
        <p:spPr>
          <a:xfrm>
            <a:off x="450977" y="2266061"/>
            <a:ext cx="6960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these wastes. Whole-body exercise on a regular basis is very effective in weight loss, because the foods that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41" name="TextBox 340"/>
          <p:cNvSpPr txBox="1"/>
          <p:nvPr/>
        </p:nvSpPr>
        <p:spPr>
          <a:xfrm>
            <a:off x="450977" y="2456561"/>
            <a:ext cx="69682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we take in are duly burned and discharged, leaving no wastes to accumulate. Drinking Alkaline Ionized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42" name="TextBox 341"/>
          <p:cNvSpPr txBox="1"/>
          <p:nvPr/>
        </p:nvSpPr>
        <p:spPr>
          <a:xfrm>
            <a:off x="450977" y="2647061"/>
            <a:ext cx="69670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Water is particularly valuable because it helps neutralize Acidic Wastes and discharges them out of the body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43" name="TextBox 342"/>
          <p:cNvSpPr txBox="1"/>
          <p:nvPr/>
        </p:nvSpPr>
        <p:spPr>
          <a:xfrm>
            <a:off x="450977" y="2837561"/>
            <a:ext cx="15476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as urine or sweat.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44" name="TextBox 343"/>
          <p:cNvSpPr txBox="1"/>
          <p:nvPr/>
        </p:nvSpPr>
        <p:spPr>
          <a:xfrm>
            <a:off x="6851396" y="4922139"/>
            <a:ext cx="66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27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TextBox 344"/>
          <p:cNvSpPr txBox="1"/>
          <p:nvPr/>
        </p:nvSpPr>
        <p:spPr>
          <a:xfrm>
            <a:off x="450977" y="508127"/>
            <a:ext cx="2141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1A53A1"/>
                </a:solidFill>
              </a:rPr>
              <a:t>9. Balanced Diet</a:t>
            </a:r>
            <a:endParaRPr lang="ko-KR" altLang="ko-KR" dirty="0">
              <a:solidFill>
                <a:srgbClr val="1A53A1"/>
              </a:solidFill>
            </a:endParaRPr>
          </a:p>
        </p:txBody>
      </p:sp>
      <p:sp>
        <p:nvSpPr>
          <p:cNvPr id="346" name="TextBox 345"/>
          <p:cNvSpPr txBox="1"/>
          <p:nvPr/>
        </p:nvSpPr>
        <p:spPr>
          <a:xfrm>
            <a:off x="450977" y="965327"/>
            <a:ext cx="69654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There are two ways of viewing the relationship between foods and health.One is the “Balanced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47" name="TextBox 346"/>
          <p:cNvSpPr txBox="1"/>
          <p:nvPr/>
        </p:nvSpPr>
        <p:spPr>
          <a:xfrm>
            <a:off x="450977" y="1155827"/>
            <a:ext cx="6962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Diet,”supported by general nutritionists, who say that we need to take in the required nutrients from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48" name="TextBox 347"/>
          <p:cNvSpPr txBox="1"/>
          <p:nvPr/>
        </p:nvSpPr>
        <p:spPr>
          <a:xfrm>
            <a:off x="450977" y="1346327"/>
            <a:ext cx="69621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various types of foods. The other is “Dietetic Treatment,” which is divided into two different approaches, that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49" name="TextBox 348"/>
          <p:cNvSpPr txBox="1"/>
          <p:nvPr/>
        </p:nvSpPr>
        <p:spPr>
          <a:xfrm>
            <a:off x="450977" y="1536827"/>
            <a:ext cx="34368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is, The Vegetable ? only diet and Macrobiotic diet.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50" name="TextBox 349"/>
          <p:cNvSpPr txBox="1"/>
          <p:nvPr/>
        </p:nvSpPr>
        <p:spPr>
          <a:xfrm>
            <a:off x="450977" y="1727327"/>
            <a:ext cx="69620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Even among those professionals who promote a Macrobiotic diet, there is a difference of opinion, which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51" name="TextBox 350"/>
          <p:cNvSpPr txBox="1"/>
          <p:nvPr/>
        </p:nvSpPr>
        <p:spPr>
          <a:xfrm>
            <a:off x="450977" y="1917827"/>
            <a:ext cx="6960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confuses people. In a hospital, there are specific professionals who analyze and decide what a patients’ daily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52" name="TextBox 351"/>
          <p:cNvSpPr txBox="1"/>
          <p:nvPr/>
        </p:nvSpPr>
        <p:spPr>
          <a:xfrm>
            <a:off x="450977" y="2108327"/>
            <a:ext cx="69609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diet should include. These professionals are generally nutritionists. Their main interests and concerns are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53" name="TextBox 352"/>
          <p:cNvSpPr txBox="1"/>
          <p:nvPr/>
        </p:nvSpPr>
        <p:spPr>
          <a:xfrm>
            <a:off x="450977" y="2298827"/>
            <a:ext cx="69559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the food-nutrients we ought to take in. However, they don’t pay much attention to the Acidic Wastes those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450977" y="2489327"/>
            <a:ext cx="22466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very foods leave in our body.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55" name="TextBox 354"/>
          <p:cNvSpPr txBox="1"/>
          <p:nvPr/>
        </p:nvSpPr>
        <p:spPr>
          <a:xfrm>
            <a:off x="450977" y="2870327"/>
            <a:ext cx="69663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On the other hand, professionals who prefer Dietetic Treatment pay great attention to AcidicWastes. These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56" name="TextBox 355"/>
          <p:cNvSpPr txBox="1"/>
          <p:nvPr/>
        </p:nvSpPr>
        <p:spPr>
          <a:xfrm>
            <a:off x="450977" y="3060827"/>
            <a:ext cx="6957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professionals usually categorize which food is good or bad to eat, according to the Acidic Waste it generates.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57" name="TextBox 356"/>
          <p:cNvSpPr txBox="1"/>
          <p:nvPr/>
        </p:nvSpPr>
        <p:spPr>
          <a:xfrm>
            <a:off x="450977" y="3251327"/>
            <a:ext cx="69625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But the trouble is, they apply the way they prescribe medicine to foods. This kind of application is criticized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58" name="TextBox 357"/>
          <p:cNvSpPr txBox="1"/>
          <p:nvPr/>
        </p:nvSpPr>
        <p:spPr>
          <a:xfrm>
            <a:off x="450977" y="3441827"/>
            <a:ext cx="68747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by the medical sector, because foods are prescribed by the standards of outdated statistics and theory, not by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59" name="TextBox 358"/>
          <p:cNvSpPr txBox="1"/>
          <p:nvPr/>
        </p:nvSpPr>
        <p:spPr>
          <a:xfrm>
            <a:off x="450977" y="3632327"/>
            <a:ext cx="69573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individuals’ symptoms.. Therefore, it makes sense that we take charge of our own health, and try not to eat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60" name="TextBox 359"/>
          <p:cNvSpPr txBox="1"/>
          <p:nvPr/>
        </p:nvSpPr>
        <p:spPr>
          <a:xfrm>
            <a:off x="450977" y="3822827"/>
            <a:ext cx="69672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too much, or eat an unbalanced diet. In addition, we need to drink Alkaline Ionized Water regularly to help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61" name="TextBox 360"/>
          <p:cNvSpPr txBox="1"/>
          <p:nvPr/>
        </p:nvSpPr>
        <p:spPr>
          <a:xfrm>
            <a:off x="450977" y="4013327"/>
            <a:ext cx="42873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discharge Acidic Waste from our body, and maintain our health.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62" name="TextBox 361"/>
          <p:cNvSpPr txBox="1"/>
          <p:nvPr/>
        </p:nvSpPr>
        <p:spPr>
          <a:xfrm>
            <a:off x="384175" y="4933315"/>
            <a:ext cx="66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28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TextBox 362"/>
          <p:cNvSpPr txBox="1"/>
          <p:nvPr/>
        </p:nvSpPr>
        <p:spPr>
          <a:xfrm>
            <a:off x="510413" y="508127"/>
            <a:ext cx="4903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1A53A1"/>
                </a:solidFill>
              </a:rPr>
              <a:t>10. Things That Cause High Blood Pressure</a:t>
            </a:r>
            <a:endParaRPr lang="ko-KR" altLang="ko-KR" dirty="0">
              <a:solidFill>
                <a:srgbClr val="1A53A1"/>
              </a:solidFill>
            </a:endParaRPr>
          </a:p>
        </p:txBody>
      </p:sp>
      <p:sp>
        <p:nvSpPr>
          <p:cNvPr id="364" name="TextBox 363"/>
          <p:cNvSpPr txBox="1"/>
          <p:nvPr/>
        </p:nvSpPr>
        <p:spPr>
          <a:xfrm>
            <a:off x="510413" y="965327"/>
            <a:ext cx="69634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There are many people who suffer from high blood pressure, these days. Those who have it often collapse,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65" name="TextBox 364"/>
          <p:cNvSpPr txBox="1"/>
          <p:nvPr/>
        </p:nvSpPr>
        <p:spPr>
          <a:xfrm>
            <a:off x="510413" y="1155827"/>
            <a:ext cx="69562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without any obvious pain. The main cause is that when the body lacks a supply of oxygen or blood, it reacts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66" name="TextBox 365"/>
          <p:cNvSpPr txBox="1"/>
          <p:nvPr/>
        </p:nvSpPr>
        <p:spPr>
          <a:xfrm>
            <a:off x="510413" y="1346327"/>
            <a:ext cx="69650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by radically raising the blood pressure to try and improve the supply. You can identify high blood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67" name="TextBox 366"/>
          <p:cNvSpPr txBox="1"/>
          <p:nvPr/>
        </p:nvSpPr>
        <p:spPr>
          <a:xfrm>
            <a:off x="510413" y="1536827"/>
            <a:ext cx="69637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pressure as having two causes. One is a physical cause and the other, a chemical cause. The physical cause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68" name="TextBox 367"/>
          <p:cNvSpPr txBox="1"/>
          <p:nvPr/>
        </p:nvSpPr>
        <p:spPr>
          <a:xfrm>
            <a:off x="510413" y="1727327"/>
            <a:ext cx="69648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occurs when blood vessels become narrowed by the capillary vessel’s congestion or accumulated waste in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69" name="TextBox 368"/>
          <p:cNvSpPr txBox="1"/>
          <p:nvPr/>
        </p:nvSpPr>
        <p:spPr>
          <a:xfrm>
            <a:off x="510413" y="1917827"/>
            <a:ext cx="69568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the artery. Without a proper blood supply, the blood pressure has no choice but to continue increasing.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70" name="TextBox 369"/>
          <p:cNvSpPr txBox="1"/>
          <p:nvPr/>
        </p:nvSpPr>
        <p:spPr>
          <a:xfrm>
            <a:off x="510413" y="2108327"/>
            <a:ext cx="69672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Chemical cause is is due to a lack of oxygen or lots of Acidic Wastes, solidified inside the blood vessel and as a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71" name="TextBox 370"/>
          <p:cNvSpPr txBox="1"/>
          <p:nvPr/>
        </p:nvSpPr>
        <p:spPr>
          <a:xfrm>
            <a:off x="510413" y="2298827"/>
            <a:ext cx="69640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result, the body reacts in the same way, by raising the blood pressure. If you have a radical fluctuation in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72" name="TextBox 371"/>
          <p:cNvSpPr txBox="1"/>
          <p:nvPr/>
        </p:nvSpPr>
        <p:spPr>
          <a:xfrm>
            <a:off x="510413" y="2489327"/>
            <a:ext cx="35397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blood pressure, it is most likley chemical in origin.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73" name="TextBox 372"/>
          <p:cNvSpPr txBox="1"/>
          <p:nvPr/>
        </p:nvSpPr>
        <p:spPr>
          <a:xfrm>
            <a:off x="510413" y="2679827"/>
            <a:ext cx="69570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There are two main substances depriving you of oxygen. Cigarettes and Sugar. Sugar can use up and deplete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74" name="TextBox 373"/>
          <p:cNvSpPr txBox="1"/>
          <p:nvPr/>
        </p:nvSpPr>
        <p:spPr>
          <a:xfrm>
            <a:off x="510413" y="2870327"/>
            <a:ext cx="69623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oxygen faster than any other substance. You can say that Acidic foods, cigarette smoking and sugar are the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75" name="TextBox 374"/>
          <p:cNvSpPr txBox="1"/>
          <p:nvPr/>
        </p:nvSpPr>
        <p:spPr>
          <a:xfrm>
            <a:off x="510413" y="3060827"/>
            <a:ext cx="69672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worst influences on high blood pressure, because what they have in common is that they reduce the level of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76" name="TextBox 375"/>
          <p:cNvSpPr txBox="1"/>
          <p:nvPr/>
        </p:nvSpPr>
        <p:spPr>
          <a:xfrm>
            <a:off x="510413" y="3251327"/>
            <a:ext cx="69625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oxygen in the blood . It’s therefore reasonable for us to say that the more Alkaline Ionized Water we drink,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77" name="TextBox 376"/>
          <p:cNvSpPr txBox="1"/>
          <p:nvPr/>
        </p:nvSpPr>
        <p:spPr>
          <a:xfrm>
            <a:off x="510413" y="3441827"/>
            <a:ext cx="19574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the healthier we will be.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78" name="TextBox 377"/>
          <p:cNvSpPr txBox="1"/>
          <p:nvPr/>
        </p:nvSpPr>
        <p:spPr>
          <a:xfrm>
            <a:off x="6851269" y="4933315"/>
            <a:ext cx="66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29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0003" y="-8053578"/>
            <a:ext cx="8316214" cy="925372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03758" y="663448"/>
            <a:ext cx="5594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rgbClr val="231F1F"/>
                </a:solidFill>
              </a:rPr>
              <a:t>Benefits From Drinking Clean Water</a:t>
            </a:r>
            <a:endParaRPr lang="ko-KR" altLang="ko-KR" sz="2400" dirty="0">
              <a:solidFill>
                <a:srgbClr val="231F1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4096" y="1320673"/>
            <a:ext cx="634453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500" dirty="0">
                <a:solidFill>
                  <a:srgbClr val="276CBE"/>
                </a:solidFill>
              </a:rPr>
              <a:t>Drinking Clean and Healthy Water Can Prevent About 80% of Illnesses</a:t>
            </a:r>
            <a:endParaRPr lang="ko-KR" altLang="ko-KR" sz="1500" dirty="0">
              <a:solidFill>
                <a:srgbClr val="276CBE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14096" y="1558798"/>
            <a:ext cx="68388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I have been a water-expert for over 30 years, studying the mysterious relationship between water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14096" y="1749298"/>
            <a:ext cx="68422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and life. As a statistical epidemiologist, my main focus was the study of water. I’m confident that I’m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14096" y="1939798"/>
            <a:ext cx="41666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one of the world’s top experts, as far as water is concerned.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14096" y="2130298"/>
            <a:ext cx="68404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And I’m proud of the fact that many of my studies over the last 30 years have been quoted and shared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14096" y="2320798"/>
            <a:ext cx="68463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by many scientists around the world. This shows that my study results have been incorporated into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14096" y="2511298"/>
            <a:ext cx="68409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people’s daily lives.What my study proves is the fact that the Human Body likes a hexagonal ring-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14096" y="2701798"/>
            <a:ext cx="15839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structured water.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14096" y="2892298"/>
            <a:ext cx="68425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The more hexagonal the water structure becomes, the more it promotes the good yield of green crops,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14096" y="3082798"/>
            <a:ext cx="68488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thanks to their accelerated physiological activity and an increase in plant-plankton. This particular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14096" y="3273298"/>
            <a:ext cx="68418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type of water also improves the hatching speed of chickens and helps with human anti-aging. The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14096" y="3463798"/>
            <a:ext cx="68425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World Health Organization has asserted that “about 80% of illnesses can be prevented by Drinking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14096" y="3654298"/>
            <a:ext cx="68408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Clean water.” I believe that Man can help to create an ideal world, full of health for all, if we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14096" y="3844798"/>
            <a:ext cx="68418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continue to maintain a good way of life by drinking water that contains a high ratio of hexagonal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14096" y="4035298"/>
            <a:ext cx="15278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ring-structures.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7436" y="4380992"/>
            <a:ext cx="6388989" cy="600710"/>
          </a:xfrm>
          <a:prstGeom prst="rect">
            <a:avLst/>
          </a:prstGeom>
          <a:solidFill>
            <a:srgbClr val="DDF2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5560">
              <a:lnSpc>
                <a:spcPts val="1655"/>
              </a:lnSpc>
            </a:pPr>
            <a:r>
              <a:rPr lang="en-US" altLang="ko-KR" sz="10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Chun, Moo Sik (Alias “Dr. Water”)</a:t>
            </a:r>
          </a:p>
          <a:p>
            <a:pPr indent="35560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Chun had studied the relationship between water and life for over 30 years and is the founder of</a:t>
            </a:r>
          </a:p>
          <a:p>
            <a:pPr indent="35560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theory dealing with hexagonal ring-structured water in Korea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895338" y="4977511"/>
            <a:ext cx="5927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3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TextBox 378"/>
          <p:cNvSpPr txBox="1"/>
          <p:nvPr/>
        </p:nvSpPr>
        <p:spPr>
          <a:xfrm>
            <a:off x="450977" y="508127"/>
            <a:ext cx="4429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1A53A1"/>
                </a:solidFill>
              </a:rPr>
              <a:t>11. Alkaline Water, An Elixir of Youth ?</a:t>
            </a:r>
            <a:endParaRPr lang="ko-KR" altLang="ko-KR" dirty="0">
              <a:solidFill>
                <a:srgbClr val="1A53A1"/>
              </a:solidFill>
            </a:endParaRPr>
          </a:p>
        </p:txBody>
      </p:sp>
      <p:sp>
        <p:nvSpPr>
          <p:cNvPr id="380" name="TextBox 379"/>
          <p:cNvSpPr txBox="1"/>
          <p:nvPr/>
        </p:nvSpPr>
        <p:spPr>
          <a:xfrm>
            <a:off x="450977" y="965327"/>
            <a:ext cx="69579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The Aging Process is a process of accumulating Acidic Waste and the Reverse Aging Process is a process of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81" name="TextBox 380"/>
          <p:cNvSpPr txBox="1"/>
          <p:nvPr/>
        </p:nvSpPr>
        <p:spPr>
          <a:xfrm>
            <a:off x="450977" y="1155827"/>
            <a:ext cx="69604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reducing accumulated waste by drinking Alkaline Ionized Water. Since ancient times, Longevity has been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82" name="TextBox 381"/>
          <p:cNvSpPr txBox="1"/>
          <p:nvPr/>
        </p:nvSpPr>
        <p:spPr>
          <a:xfrm>
            <a:off x="450977" y="1346327"/>
            <a:ext cx="69623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mankind’s dream. I In the ancient East, many emperors and rulers sought an Herb For Eternal Youth, and at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83" name="TextBox 382"/>
          <p:cNvSpPr txBox="1"/>
          <p:nvPr/>
        </p:nvSpPr>
        <p:spPr>
          <a:xfrm>
            <a:off x="450977" y="1536827"/>
            <a:ext cx="69629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the same time in the ancient West, the Fountain of Youth was sought by many rulers. When you think about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84" name="TextBox 383"/>
          <p:cNvSpPr txBox="1"/>
          <p:nvPr/>
        </p:nvSpPr>
        <p:spPr>
          <a:xfrm>
            <a:off x="450977" y="1727327"/>
            <a:ext cx="6583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the benefits of Alkaline Ionized Water, it is clear why ancient people tried to seek a Fountain of Youth.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85" name="TextBox 384"/>
          <p:cNvSpPr txBox="1"/>
          <p:nvPr/>
        </p:nvSpPr>
        <p:spPr>
          <a:xfrm>
            <a:off x="384175" y="4920869"/>
            <a:ext cx="66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30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TextBox 385"/>
          <p:cNvSpPr txBox="1"/>
          <p:nvPr/>
        </p:nvSpPr>
        <p:spPr>
          <a:xfrm>
            <a:off x="450977" y="508127"/>
            <a:ext cx="5078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1A53A1"/>
                </a:solidFill>
              </a:rPr>
              <a:t>12. Alkaline Water, Dissolving Kidney Stones.</a:t>
            </a:r>
            <a:endParaRPr lang="ko-KR" altLang="ko-KR" dirty="0">
              <a:solidFill>
                <a:srgbClr val="1A53A1"/>
              </a:solidFill>
            </a:endParaRPr>
          </a:p>
        </p:txBody>
      </p:sp>
      <p:sp>
        <p:nvSpPr>
          <p:cNvPr id="387" name="TextBox 386"/>
          <p:cNvSpPr txBox="1"/>
          <p:nvPr/>
        </p:nvSpPr>
        <p:spPr>
          <a:xfrm>
            <a:off x="450977" y="965327"/>
            <a:ext cx="69617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When there’s too much Acid in the Kidney, its functions get weakened and many Acidic Wastes are left in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88" name="TextBox 387"/>
          <p:cNvSpPr txBox="1"/>
          <p:nvPr/>
        </p:nvSpPr>
        <p:spPr>
          <a:xfrm>
            <a:off x="450977" y="1155827"/>
            <a:ext cx="69611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the blood to wander around, . However, this clever cell doesn’t dump but retains them, for it picks it up,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89" name="TextBox 388"/>
          <p:cNvSpPr txBox="1"/>
          <p:nvPr/>
        </p:nvSpPr>
        <p:spPr>
          <a:xfrm>
            <a:off x="450977" y="1346327"/>
            <a:ext cx="69665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quickly, if any further waste-dumping incurs a risk to the life. Because each cell produces its own waste, in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90" name="TextBox 389"/>
          <p:cNvSpPr txBox="1"/>
          <p:nvPr/>
        </p:nvSpPr>
        <p:spPr>
          <a:xfrm>
            <a:off x="450977" y="1536827"/>
            <a:ext cx="63910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order to survive it must routinely dump the waste by flushing it out into the blood. This retention of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91" name="TextBox 390"/>
          <p:cNvSpPr txBox="1"/>
          <p:nvPr/>
        </p:nvSpPr>
        <p:spPr>
          <a:xfrm>
            <a:off x="450977" y="1727327"/>
            <a:ext cx="69632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accumulated acidic wastes in the cell brings about swelling in our body. But if you drink Alkaline Ionized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92" name="TextBox 391"/>
          <p:cNvSpPr txBox="1"/>
          <p:nvPr/>
        </p:nvSpPr>
        <p:spPr>
          <a:xfrm>
            <a:off x="450977" y="1917827"/>
            <a:ext cx="69634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Water, the swelling goes away as blood gets alkalinized, and the cell reacting to the change, discharges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93" name="TextBox 392"/>
          <p:cNvSpPr txBox="1"/>
          <p:nvPr/>
        </p:nvSpPr>
        <p:spPr>
          <a:xfrm>
            <a:off x="450977" y="2108327"/>
            <a:ext cx="696468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the wastes safely. Kidney function is also improved if the blood becomes more alkalinized. Thus, it’s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94" name="TextBox 393"/>
          <p:cNvSpPr txBox="1"/>
          <p:nvPr/>
        </p:nvSpPr>
        <p:spPr>
          <a:xfrm>
            <a:off x="450977" y="2298827"/>
            <a:ext cx="67716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reasonable to say that urinary output can double after you drink just one glass of Alkaline Ionized Water.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95" name="TextBox 394"/>
          <p:cNvSpPr txBox="1"/>
          <p:nvPr/>
        </p:nvSpPr>
        <p:spPr>
          <a:xfrm>
            <a:off x="450977" y="2489327"/>
            <a:ext cx="69580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Too much Acidic Waste in the Kidney often causes Kidney Stones which are made from urine and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96" name="TextBox 395"/>
          <p:cNvSpPr txBox="1"/>
          <p:nvPr/>
        </p:nvSpPr>
        <p:spPr>
          <a:xfrm>
            <a:off x="450977" y="2679827"/>
            <a:ext cx="46860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phosphorous acid. These stones can damage the Kidney or the Bladder.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97" name="TextBox 396"/>
          <p:cNvSpPr txBox="1"/>
          <p:nvPr/>
        </p:nvSpPr>
        <p:spPr>
          <a:xfrm>
            <a:off x="450977" y="2870327"/>
            <a:ext cx="69625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Calcium and Magnesium in the blood are extracted from the blood and combined with the Strong Acidic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98" name="TextBox 397"/>
          <p:cNvSpPr txBox="1"/>
          <p:nvPr/>
        </p:nvSpPr>
        <p:spPr>
          <a:xfrm>
            <a:off x="450977" y="3060827"/>
            <a:ext cx="69545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urine and phosphorous acids, in order to reduce them. This is the very process by which the Kidney Stone is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99" name="TextBox 398"/>
          <p:cNvSpPr txBox="1"/>
          <p:nvPr/>
        </p:nvSpPr>
        <p:spPr>
          <a:xfrm>
            <a:off x="450977" y="3251327"/>
            <a:ext cx="69642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formed when the urine &amp; phosphorous acids solidify. A Kidney Stone causes trouble because it is hard to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00" name="TextBox 399"/>
          <p:cNvSpPr txBox="1"/>
          <p:nvPr/>
        </p:nvSpPr>
        <p:spPr>
          <a:xfrm>
            <a:off x="450977" y="3441827"/>
            <a:ext cx="69640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dissolve in the urine. The more strong acidic the Urine &amp; Phosphorous Acids, the less Calcium &amp; Magnesium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01" name="TextBox 400"/>
          <p:cNvSpPr txBox="1"/>
          <p:nvPr/>
        </p:nvSpPr>
        <p:spPr>
          <a:xfrm>
            <a:off x="450977" y="3632327"/>
            <a:ext cx="68242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in the blood. In an effort to cope with the lack of these minerals, our body reacts by leaching Calcium from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02" name="TextBox 401"/>
          <p:cNvSpPr txBox="1"/>
          <p:nvPr/>
        </p:nvSpPr>
        <p:spPr>
          <a:xfrm>
            <a:off x="450977" y="3822827"/>
            <a:ext cx="69615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the bones, causing Osteoporosis. Drinking Alkaline Ionized Water on a regular basis reduces the acidic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03" name="TextBox 402"/>
          <p:cNvSpPr txBox="1"/>
          <p:nvPr/>
        </p:nvSpPr>
        <p:spPr>
          <a:xfrm>
            <a:off x="450977" y="4013327"/>
            <a:ext cx="49197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nature ofurine and subsequently dissolves the Kidney Stone, little by little.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04" name="TextBox 403"/>
          <p:cNvSpPr txBox="1"/>
          <p:nvPr/>
        </p:nvSpPr>
        <p:spPr>
          <a:xfrm>
            <a:off x="6851396" y="4906518"/>
            <a:ext cx="66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31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2737" y="-5960110"/>
            <a:ext cx="9828276" cy="10936224"/>
          </a:xfrm>
          <a:prstGeom prst="rect">
            <a:avLst/>
          </a:prstGeom>
        </p:spPr>
      </p:pic>
      <p:sp>
        <p:nvSpPr>
          <p:cNvPr id="405" name="TextBox 404"/>
          <p:cNvSpPr txBox="1"/>
          <p:nvPr/>
        </p:nvSpPr>
        <p:spPr>
          <a:xfrm>
            <a:off x="445008" y="508127"/>
            <a:ext cx="5443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1A53A1"/>
                </a:solidFill>
              </a:rPr>
              <a:t>13. Kinds Of Illnesses And How To Prevent Them</a:t>
            </a:r>
            <a:endParaRPr lang="ko-KR" altLang="ko-KR" dirty="0">
              <a:solidFill>
                <a:srgbClr val="1A53A1"/>
              </a:solidFill>
            </a:endParaRPr>
          </a:p>
        </p:txBody>
      </p:sp>
      <p:sp>
        <p:nvSpPr>
          <p:cNvPr id="406" name="TextBox 405"/>
          <p:cNvSpPr txBox="1"/>
          <p:nvPr/>
        </p:nvSpPr>
        <p:spPr>
          <a:xfrm>
            <a:off x="445008" y="965327"/>
            <a:ext cx="69667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Dr. Menken was once quoted in the New England Journal of Medicine in 1919 as saying “The cause of our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07" name="TextBox 406"/>
          <p:cNvSpPr txBox="1"/>
          <p:nvPr/>
        </p:nvSpPr>
        <p:spPr>
          <a:xfrm>
            <a:off x="445008" y="1155827"/>
            <a:ext cx="69636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worst troubles in life is not temptations such as sin or money, but Hydrogen Ions.” Hydrogen Ion stands for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08" name="TextBox 407"/>
          <p:cNvSpPr txBox="1"/>
          <p:nvPr/>
        </p:nvSpPr>
        <p:spPr>
          <a:xfrm>
            <a:off x="445008" y="1346327"/>
            <a:ext cx="69716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Acidic. There are three major adult diseases caused by excessive Acids. The first one is Osteoporosis in which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09" name="TextBox 408"/>
          <p:cNvSpPr txBox="1"/>
          <p:nvPr/>
        </p:nvSpPr>
        <p:spPr>
          <a:xfrm>
            <a:off x="445008" y="1536827"/>
            <a:ext cx="69712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Alkaline body minerals like Calcium &amp; Magnesium are leached out of the bones. The second type is the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10" name="TextBox 409"/>
          <p:cNvSpPr txBox="1"/>
          <p:nvPr/>
        </p:nvSpPr>
        <p:spPr>
          <a:xfrm>
            <a:off x="445008" y="1727327"/>
            <a:ext cx="69668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Kidney Stone, Arthritis &amp; Gout which are commonly caused by Strong Acids &amp; Acid Salts, causing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11" name="TextBox 410"/>
          <p:cNvSpPr txBox="1"/>
          <p:nvPr/>
        </p:nvSpPr>
        <p:spPr>
          <a:xfrm>
            <a:off x="445008" y="1917827"/>
            <a:ext cx="69706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inflammation in the joints or the organs. The last one is Diabetes, Kidney Trouble, High Blood Pressure &amp;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12" name="TextBox 411"/>
          <p:cNvSpPr txBox="1"/>
          <p:nvPr/>
        </p:nvSpPr>
        <p:spPr>
          <a:xfrm>
            <a:off x="445008" y="2108327"/>
            <a:ext cx="68097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the many kinds of Cancers that are all generated from capillary vessels clogged by solidified acidic wastes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13" name="TextBox 412"/>
          <p:cNvSpPr txBox="1"/>
          <p:nvPr/>
        </p:nvSpPr>
        <p:spPr>
          <a:xfrm>
            <a:off x="445008" y="2489327"/>
            <a:ext cx="69729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Many Adult Diseases are commonly caused by Hydrogen ions or acidic ions and therefore, we can see that we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14" name="TextBox 413"/>
          <p:cNvSpPr txBox="1"/>
          <p:nvPr/>
        </p:nvSpPr>
        <p:spPr>
          <a:xfrm>
            <a:off x="445008" y="2679827"/>
            <a:ext cx="69665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ought to use Alkaline Hydroxyl Ions as a weapon against Acidic Hydrogen Ions. In other words, through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15" name="TextBox 414"/>
          <p:cNvSpPr txBox="1"/>
          <p:nvPr/>
        </p:nvSpPr>
        <p:spPr>
          <a:xfrm>
            <a:off x="445008" y="2870327"/>
            <a:ext cx="6964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drinking Alkaline Ionized Water, we can effectively prevent or fight many types of Adult Diseases. All we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16" name="TextBox 415"/>
          <p:cNvSpPr txBox="1"/>
          <p:nvPr/>
        </p:nvSpPr>
        <p:spPr>
          <a:xfrm>
            <a:off x="445008" y="3060827"/>
            <a:ext cx="19620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need is to just”Go For It.”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17" name="TextBox 416"/>
          <p:cNvSpPr txBox="1"/>
          <p:nvPr/>
        </p:nvSpPr>
        <p:spPr>
          <a:xfrm>
            <a:off x="384175" y="4935093"/>
            <a:ext cx="66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32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TextBox 417"/>
          <p:cNvSpPr txBox="1"/>
          <p:nvPr/>
        </p:nvSpPr>
        <p:spPr>
          <a:xfrm>
            <a:off x="450977" y="508127"/>
            <a:ext cx="476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1A53A1"/>
                </a:solidFill>
              </a:rPr>
              <a:t>14. Skin Wrinkles And Low Blood Pressure</a:t>
            </a:r>
            <a:endParaRPr lang="ko-KR" altLang="ko-KR" dirty="0">
              <a:solidFill>
                <a:srgbClr val="1A53A1"/>
              </a:solidFill>
            </a:endParaRPr>
          </a:p>
        </p:txBody>
      </p:sp>
      <p:sp>
        <p:nvSpPr>
          <p:cNvPr id="419" name="TextBox 418"/>
          <p:cNvSpPr txBox="1"/>
          <p:nvPr/>
        </p:nvSpPr>
        <p:spPr>
          <a:xfrm>
            <a:off x="450977" y="965327"/>
            <a:ext cx="69593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Alkaline Ionized Water is not a medicine meant for removing wrinkles, but if you look at the wrinkles on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20" name="TextBox 419"/>
          <p:cNvSpPr txBox="1"/>
          <p:nvPr/>
        </p:nvSpPr>
        <p:spPr>
          <a:xfrm>
            <a:off x="450977" y="1155827"/>
            <a:ext cx="69679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the face of the aged you can see how poor blood circulation causes thickened skin. Wrinkle lines are a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21" name="TextBox 420"/>
          <p:cNvSpPr txBox="1"/>
          <p:nvPr/>
        </p:nvSpPr>
        <p:spPr>
          <a:xfrm>
            <a:off x="450977" y="1346327"/>
            <a:ext cx="69665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result of acidic wastes because the skin is suffering frm poor blood circulation. As the skin loses its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22" name="TextBox 421"/>
          <p:cNvSpPr txBox="1"/>
          <p:nvPr/>
        </p:nvSpPr>
        <p:spPr>
          <a:xfrm>
            <a:off x="450977" y="1536827"/>
            <a:ext cx="69565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elasticity, it turns rigid and is pushed into wrinkles. Even if you can temporarily reduce or remove the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23" name="TextBox 422"/>
          <p:cNvSpPr txBox="1"/>
          <p:nvPr/>
        </p:nvSpPr>
        <p:spPr>
          <a:xfrm>
            <a:off x="450977" y="1727327"/>
            <a:ext cx="69570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wrinkles by applying lotions or skin-care cosmetics, the wrinkles will only reappear if the fundamental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24" name="TextBox 423"/>
          <p:cNvSpPr txBox="1"/>
          <p:nvPr/>
        </p:nvSpPr>
        <p:spPr>
          <a:xfrm>
            <a:off x="450977" y="1917827"/>
            <a:ext cx="69588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cause, that is, accumulated acidic wastes beneath the skin are not properly taken care of. Regular drinking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25" name="TextBox 424"/>
          <p:cNvSpPr txBox="1"/>
          <p:nvPr/>
        </p:nvSpPr>
        <p:spPr>
          <a:xfrm>
            <a:off x="450977" y="2108327"/>
            <a:ext cx="69593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of Alkaline Ionized Water can improve the skin, by constantly reducing the acidic wastes that accumulate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26" name="TextBox 425"/>
          <p:cNvSpPr txBox="1"/>
          <p:nvPr/>
        </p:nvSpPr>
        <p:spPr>
          <a:xfrm>
            <a:off x="450977" y="2298827"/>
            <a:ext cx="69640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beneath it. This is the better and more effective approachto skin care &amp; wrinkle removal than to cover it up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27" name="TextBox 426"/>
          <p:cNvSpPr txBox="1"/>
          <p:nvPr/>
        </p:nvSpPr>
        <p:spPr>
          <a:xfrm>
            <a:off x="450977" y="2489327"/>
            <a:ext cx="69658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temporarily with cosmetics. [B13]When a person has Hypotension, the heart muscle becomes less active,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28" name="TextBox 427"/>
          <p:cNvSpPr txBox="1"/>
          <p:nvPr/>
        </p:nvSpPr>
        <p:spPr>
          <a:xfrm>
            <a:off x="450977" y="2679827"/>
            <a:ext cx="69576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because there aren,t enough Calcium Ions in the body. However, hypotension vanishes if you drink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29" name="TextBox 428"/>
          <p:cNvSpPr txBox="1"/>
          <p:nvPr/>
        </p:nvSpPr>
        <p:spPr>
          <a:xfrm>
            <a:off x="450977" y="2870327"/>
            <a:ext cx="62778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Alkaline Ionized Water, rich in Calcium ions, releasing the Calcium ions held captive by acid salts.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30" name="TextBox 429"/>
          <p:cNvSpPr txBox="1"/>
          <p:nvPr/>
        </p:nvSpPr>
        <p:spPr>
          <a:xfrm>
            <a:off x="6851396" y="4909947"/>
            <a:ext cx="66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33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TextBox 430"/>
          <p:cNvSpPr txBox="1"/>
          <p:nvPr/>
        </p:nvSpPr>
        <p:spPr>
          <a:xfrm>
            <a:off x="450977" y="508127"/>
            <a:ext cx="4218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1A53A1"/>
                </a:solidFill>
              </a:rPr>
              <a:t>15. Constipation &amp; Chronic Diarrhea</a:t>
            </a:r>
            <a:endParaRPr lang="ko-KR" altLang="ko-KR" dirty="0">
              <a:solidFill>
                <a:srgbClr val="1A53A1"/>
              </a:solidFill>
            </a:endParaRPr>
          </a:p>
        </p:txBody>
      </p:sp>
      <p:sp>
        <p:nvSpPr>
          <p:cNvPr id="432" name="TextBox 431"/>
          <p:cNvSpPr txBox="1"/>
          <p:nvPr/>
        </p:nvSpPr>
        <p:spPr>
          <a:xfrm>
            <a:off x="450977" y="965327"/>
            <a:ext cx="69564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Professor Choi, Gyu-Wan at Seoul National University released a research paper, claiming that drinking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33" name="TextBox 432"/>
          <p:cNvSpPr txBox="1"/>
          <p:nvPr/>
        </p:nvSpPr>
        <p:spPr>
          <a:xfrm>
            <a:off x="450977" y="1155827"/>
            <a:ext cx="69670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Alkaline Ionized Water solves Constipation, at a lecture meeting of “Health, Disease &amp; Water,” in September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34" name="TextBox 433"/>
          <p:cNvSpPr txBox="1"/>
          <p:nvPr/>
        </p:nvSpPr>
        <p:spPr>
          <a:xfrm>
            <a:off x="450977" y="1346327"/>
            <a:ext cx="26993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1989. The summary of it is as follows :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35" name="TextBox 434"/>
          <p:cNvSpPr txBox="1"/>
          <p:nvPr/>
        </p:nvSpPr>
        <p:spPr>
          <a:xfrm>
            <a:off x="450977" y="1536827"/>
            <a:ext cx="69559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After observation of 15 patients(10 males &amp; 5 females), suffering from constipation for over a year, 12(8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36" name="TextBox 435"/>
          <p:cNvSpPr txBox="1"/>
          <p:nvPr/>
        </p:nvSpPr>
        <p:spPr>
          <a:xfrm>
            <a:off x="450977" y="1727327"/>
            <a:ext cx="69620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males &amp; 4 females) of them confirmed they were able to have a daily bowel movement within one or two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37" name="TextBox 436"/>
          <p:cNvSpPr txBox="1"/>
          <p:nvPr/>
        </p:nvSpPr>
        <p:spPr>
          <a:xfrm>
            <a:off x="450977" y="1917827"/>
            <a:ext cx="69688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weeks after starting to drink Alkaline Ionized Water. Professor Choi, in his conclusion, stated that there was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38" name="TextBox 437"/>
          <p:cNvSpPr txBox="1"/>
          <p:nvPr/>
        </p:nvSpPr>
        <p:spPr>
          <a:xfrm>
            <a:off x="450977" y="2108327"/>
            <a:ext cx="69645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an obvious difference between their conditions before and after drinking Alkaline Ionized Water. I In most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39" name="TextBox 438"/>
          <p:cNvSpPr txBox="1"/>
          <p:nvPr/>
        </p:nvSpPr>
        <p:spPr>
          <a:xfrm>
            <a:off x="450977" y="2298827"/>
            <a:ext cx="69645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cases, the patients not only got relief from their Constipation but also the uncomfortable symptoms that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40" name="TextBox 439"/>
          <p:cNvSpPr txBox="1"/>
          <p:nvPr/>
        </p:nvSpPr>
        <p:spPr>
          <a:xfrm>
            <a:off x="450977" y="2489327"/>
            <a:ext cx="696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accompany it. The large intestine needs to secrete a lubricant to pass feces smoothly. If Acidic Wastes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41" name="TextBox 440"/>
          <p:cNvSpPr txBox="1"/>
          <p:nvPr/>
        </p:nvSpPr>
        <p:spPr>
          <a:xfrm>
            <a:off x="450977" y="2679827"/>
            <a:ext cx="69618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accumulate, blood circulation gets worse, causing Constipation. Drinking Alkaline Ionized Water will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42" name="TextBox 441"/>
          <p:cNvSpPr txBox="1"/>
          <p:nvPr/>
        </p:nvSpPr>
        <p:spPr>
          <a:xfrm>
            <a:off x="450977" y="2870327"/>
            <a:ext cx="69655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improve circulation and avoid Constipation. When digested foods leave the Stomach and enter the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43" name="TextBox 442"/>
          <p:cNvSpPr txBox="1"/>
          <p:nvPr/>
        </p:nvSpPr>
        <p:spPr>
          <a:xfrm>
            <a:off x="450977" y="3060827"/>
            <a:ext cx="69665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Intestines, it carries a strong Acidicity, so our body neutralizes it with Sodium bicarbonate (or natural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44" name="TextBox 443"/>
          <p:cNvSpPr txBox="1"/>
          <p:nvPr/>
        </p:nvSpPr>
        <p:spPr>
          <a:xfrm>
            <a:off x="450977" y="3251327"/>
            <a:ext cx="696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Alkaline Juice), before the body passes it into Small Intestine. However, when the body cannot neutralize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45" name="TextBox 444"/>
          <p:cNvSpPr txBox="1"/>
          <p:nvPr/>
        </p:nvSpPr>
        <p:spPr>
          <a:xfrm>
            <a:off x="450977" y="3441827"/>
            <a:ext cx="69670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properly using its natural Alkaline Juice, the foods which pass into the Intestines carry a Strong Acidity,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46" name="TextBox 445"/>
          <p:cNvSpPr txBox="1"/>
          <p:nvPr/>
        </p:nvSpPr>
        <p:spPr>
          <a:xfrm>
            <a:off x="450977" y="3632327"/>
            <a:ext cx="69596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causing Diarrhea. For those who suffer from this type of disorder, drinking Alkaline Ionized Water will help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47" name="TextBox 446"/>
          <p:cNvSpPr txBox="1"/>
          <p:nvPr/>
        </p:nvSpPr>
        <p:spPr>
          <a:xfrm>
            <a:off x="450977" y="3822827"/>
            <a:ext cx="20297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improve their symptoms.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48" name="TextBox 447"/>
          <p:cNvSpPr txBox="1"/>
          <p:nvPr/>
        </p:nvSpPr>
        <p:spPr>
          <a:xfrm>
            <a:off x="384175" y="4920869"/>
            <a:ext cx="66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34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TextBox 448"/>
          <p:cNvSpPr txBox="1"/>
          <p:nvPr/>
        </p:nvSpPr>
        <p:spPr>
          <a:xfrm>
            <a:off x="450977" y="508127"/>
            <a:ext cx="3040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1A53A1"/>
                </a:solidFill>
              </a:rPr>
              <a:t>16. Animals Like Alkalinity</a:t>
            </a:r>
            <a:endParaRPr lang="ko-KR" altLang="ko-KR" dirty="0">
              <a:solidFill>
                <a:srgbClr val="1A53A1"/>
              </a:solidFill>
            </a:endParaRPr>
          </a:p>
        </p:txBody>
      </p:sp>
      <p:sp>
        <p:nvSpPr>
          <p:cNvPr id="450" name="TextBox 449"/>
          <p:cNvSpPr txBox="1"/>
          <p:nvPr/>
        </p:nvSpPr>
        <p:spPr>
          <a:xfrm>
            <a:off x="450977" y="978027"/>
            <a:ext cx="69672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 live cell maintains its life, generating energy by combining food-nutrients with oxygen from the air. It is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51" name="TextBox 450"/>
          <p:cNvSpPr txBox="1"/>
          <p:nvPr/>
        </p:nvSpPr>
        <p:spPr>
          <a:xfrm>
            <a:off x="450977" y="1181227"/>
            <a:ext cx="69642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 fact of life that Man gets sick and eventually meets his or her end, due to the incomplete discharge of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52" name="TextBox 451"/>
          <p:cNvSpPr txBox="1"/>
          <p:nvPr/>
        </p:nvSpPr>
        <p:spPr>
          <a:xfrm>
            <a:off x="450977" y="1384427"/>
            <a:ext cx="69629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burned waste-leftovers, inside the body. This can apply to animals as well, including birds and fish. Oxygen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53" name="TextBox 452"/>
          <p:cNvSpPr txBox="1"/>
          <p:nvPr/>
        </p:nvSpPr>
        <p:spPr>
          <a:xfrm>
            <a:off x="450977" y="1587627"/>
            <a:ext cx="69597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is necessary to all life, however, there are cells, micro-organisms &amp; germs which can live even without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54" name="TextBox 453"/>
          <p:cNvSpPr txBox="1"/>
          <p:nvPr/>
        </p:nvSpPr>
        <p:spPr>
          <a:xfrm>
            <a:off x="450977" y="1790827"/>
            <a:ext cx="69650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oxygen. There are also plant cells, inhaling carbon acid gas and exhaling oxygen into the air. But animals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55" name="TextBox 454"/>
          <p:cNvSpPr txBox="1"/>
          <p:nvPr/>
        </p:nvSpPr>
        <p:spPr>
          <a:xfrm>
            <a:off x="450977" y="1994027"/>
            <a:ext cx="69662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inhale oxygen and exhale carbonic acid gas. Another living thing that is capable of living without oxygen,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56" name="TextBox 455"/>
          <p:cNvSpPr txBox="1"/>
          <p:nvPr/>
        </p:nvSpPr>
        <p:spPr>
          <a:xfrm>
            <a:off x="450977" y="2197227"/>
            <a:ext cx="69037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is the Cancer cell or Acidic Cell. Within the body, a healthy cell dies from lack of oxygen, due to accumulated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57" name="TextBox 456"/>
          <p:cNvSpPr txBox="1"/>
          <p:nvPr/>
        </p:nvSpPr>
        <p:spPr>
          <a:xfrm>
            <a:off x="450977" y="2400427"/>
            <a:ext cx="69669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Acidic Wastes, while some ordinary cells turn themselves into acidic cells, in order to survive. It is the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58" name="TextBox 457"/>
          <p:cNvSpPr txBox="1"/>
          <p:nvPr/>
        </p:nvSpPr>
        <p:spPr>
          <a:xfrm>
            <a:off x="450977" y="2603627"/>
            <a:ext cx="69660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beginning of various Cancers. Although these acidic cells are plants in nature, emitting small amounts of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59" name="TextBox 458"/>
          <p:cNvSpPr txBox="1"/>
          <p:nvPr/>
        </p:nvSpPr>
        <p:spPr>
          <a:xfrm>
            <a:off x="450977" y="2806827"/>
            <a:ext cx="69659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oxygen in the initial stage, but once breeded later, these cancerous cells attack the body and Man later dies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60" name="TextBox 459"/>
          <p:cNvSpPr txBox="1"/>
          <p:nvPr/>
        </p:nvSpPr>
        <p:spPr>
          <a:xfrm>
            <a:off x="450977" y="3010027"/>
            <a:ext cx="69676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of them with aging. I’d like to emphasize“Prevention is better than a Cure” The best prevention is to drink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61" name="TextBox 460"/>
          <p:cNvSpPr txBox="1"/>
          <p:nvPr/>
        </p:nvSpPr>
        <p:spPr>
          <a:xfrm>
            <a:off x="450977" y="3213227"/>
            <a:ext cx="69562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Alkaline Ionized Water on a regular basis, discharging as much Acidic Wastes as possible without letting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62" name="TextBox 461"/>
          <p:cNvSpPr txBox="1"/>
          <p:nvPr/>
        </p:nvSpPr>
        <p:spPr>
          <a:xfrm>
            <a:off x="450977" y="3416427"/>
            <a:ext cx="69590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them Accumulate inside the body. There are several bacteria caused skin diseases like eczema, ringworm,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63" name="TextBox 462"/>
          <p:cNvSpPr txBox="1"/>
          <p:nvPr/>
        </p:nvSpPr>
        <p:spPr>
          <a:xfrm>
            <a:off x="450977" y="3619627"/>
            <a:ext cx="58166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skin mold, athlete,s foot and skin cancer. These bacteria are fond of an Acid Environment.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64" name="TextBox 463"/>
          <p:cNvSpPr txBox="1"/>
          <p:nvPr/>
        </p:nvSpPr>
        <p:spPr>
          <a:xfrm>
            <a:off x="450977" y="3822827"/>
            <a:ext cx="46163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Therefore, they tend to thrive instead of being sterilized in an Acid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65" name="TextBox 464"/>
          <p:cNvSpPr txBox="1"/>
          <p:nvPr/>
        </p:nvSpPr>
        <p:spPr>
          <a:xfrm>
            <a:off x="450977" y="4026027"/>
            <a:ext cx="46196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Environment. In this case, it would be good to sterilize them with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66" name="TextBox 465"/>
          <p:cNvSpPr txBox="1"/>
          <p:nvPr/>
        </p:nvSpPr>
        <p:spPr>
          <a:xfrm>
            <a:off x="450977" y="4229227"/>
            <a:ext cx="46207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strong Acidic Ionized Water and then rinse with Alkaline Ionized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67" name="TextBox 466"/>
          <p:cNvSpPr txBox="1"/>
          <p:nvPr/>
        </p:nvSpPr>
        <p:spPr>
          <a:xfrm>
            <a:off x="450977" y="4432427"/>
            <a:ext cx="8911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Water.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68" name="TextBox 467"/>
          <p:cNvSpPr txBox="1"/>
          <p:nvPr/>
        </p:nvSpPr>
        <p:spPr>
          <a:xfrm>
            <a:off x="6860159" y="4920869"/>
            <a:ext cx="66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35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TextBox 468"/>
          <p:cNvSpPr txBox="1"/>
          <p:nvPr/>
        </p:nvSpPr>
        <p:spPr>
          <a:xfrm>
            <a:off x="450977" y="508127"/>
            <a:ext cx="4186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1A53A1"/>
                </a:solidFill>
              </a:rPr>
              <a:t>17. Alkalinity And Gene Chromosomes</a:t>
            </a:r>
            <a:endParaRPr lang="ko-KR" altLang="ko-KR" dirty="0">
              <a:solidFill>
                <a:srgbClr val="1A53A1"/>
              </a:solidFill>
            </a:endParaRPr>
          </a:p>
        </p:txBody>
      </p:sp>
      <p:sp>
        <p:nvSpPr>
          <p:cNvPr id="470" name="TextBox 469"/>
          <p:cNvSpPr txBox="1"/>
          <p:nvPr/>
        </p:nvSpPr>
        <p:spPr>
          <a:xfrm>
            <a:off x="485521" y="965327"/>
            <a:ext cx="69267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Half of a person’s chromosomes are from his or her father and the other half from his or her mother. The basic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71" name="TextBox 470"/>
          <p:cNvSpPr txBox="1"/>
          <p:nvPr/>
        </p:nvSpPr>
        <p:spPr>
          <a:xfrm>
            <a:off x="450977" y="1155827"/>
            <a:ext cx="69672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structure of this chromosome stays unchanged, even after several decades. Therefore, a lost child can later his or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72" name="TextBox 471"/>
          <p:cNvSpPr txBox="1"/>
          <p:nvPr/>
        </p:nvSpPr>
        <p:spPr>
          <a:xfrm>
            <a:off x="450977" y="1346327"/>
            <a:ext cx="69687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her biological parents through a genetic DNA test. Everything in the environment surrounding us, such as what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73" name="TextBox 472"/>
          <p:cNvSpPr txBox="1"/>
          <p:nvPr/>
        </p:nvSpPr>
        <p:spPr>
          <a:xfrm>
            <a:off x="450977" y="1536827"/>
            <a:ext cx="69637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we eat, what we feel and the germs we’re exposed to, can affect our chromosomes, either beneficially or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74" name="TextBox 473"/>
          <p:cNvSpPr txBox="1"/>
          <p:nvPr/>
        </p:nvSpPr>
        <p:spPr>
          <a:xfrm>
            <a:off x="450977" y="1727327"/>
            <a:ext cx="69642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malignantly. In order to maintain healthy genes, we need to strike a balance between Alkalinity and Acidity.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75" name="TextBox 474"/>
          <p:cNvSpPr txBox="1"/>
          <p:nvPr/>
        </p:nvSpPr>
        <p:spPr>
          <a:xfrm>
            <a:off x="450977" y="1917827"/>
            <a:ext cx="69669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Alkaline Ionized Water, washing off wastes in the cells can play a very important role in keeping the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76" name="TextBox 475"/>
          <p:cNvSpPr txBox="1"/>
          <p:nvPr/>
        </p:nvSpPr>
        <p:spPr>
          <a:xfrm>
            <a:off x="450977" y="2108327"/>
            <a:ext cx="29958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chromosomes in good health for a long time.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0616" y="3235833"/>
            <a:ext cx="1945640" cy="1632585"/>
          </a:xfrm>
          <a:prstGeom prst="rect">
            <a:avLst/>
          </a:prstGeom>
        </p:spPr>
      </p:pic>
      <p:sp>
        <p:nvSpPr>
          <p:cNvPr id="477" name="TextBox 476"/>
          <p:cNvSpPr txBox="1"/>
          <p:nvPr/>
        </p:nvSpPr>
        <p:spPr>
          <a:xfrm>
            <a:off x="384175" y="4949190"/>
            <a:ext cx="66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36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565944" y="540003"/>
            <a:ext cx="6479921" cy="43199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0">
              <a:lnSpc>
                <a:spcPts val="2790"/>
              </a:lnSpc>
            </a:pPr>
            <a:r>
              <a:rPr lang="en-US" altLang="ko-KR" dirty="0">
                <a:solidFill>
                  <a:srgbClr val="1A53A1"/>
                </a:solidFill>
              </a:rPr>
              <a:t>18. Alkalinity And Magnetic Force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0">
              <a:lnSpc>
                <a:spcPts val="14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Energy from the Sun,s rays brings us various benefits when it reaches the Earth. One of the benefits we get</a:t>
            </a:r>
          </a:p>
          <a:p>
            <a:pPr indent="0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is the electrolysis effect on air molecules. The decomposed molecules usually present positive polarity on</a:t>
            </a:r>
          </a:p>
          <a:p>
            <a:pPr indent="0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one side and negative polarity on the other side. This action is called “ionization.” During sunny weather,</a:t>
            </a:r>
          </a:p>
          <a:p>
            <a:pPr indent="0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there’s about 400 volts produced per meter. Dust usually drops down to the ground and at the same time,</a:t>
            </a:r>
          </a:p>
          <a:p>
            <a:pPr indent="0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rises up to the sky. This is how Mother Nature cleans the air. The dust &amp; other pollutants that have all risen</a:t>
            </a:r>
          </a:p>
          <a:p>
            <a:pPr indent="0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to the sky, drop to the ground again when it rains. That means air pollutants also fall down along with</a:t>
            </a:r>
          </a:p>
          <a:p>
            <a:pPr indent="0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many other pollutants. When we apply magnetic force to our body, the conductive medium moving inside</a:t>
            </a:r>
          </a:p>
          <a:p>
            <a:pPr indent="0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the body becomes ionized, in other words, it is split into positive and negative polarities, temporarily.</a:t>
            </a:r>
          </a:p>
          <a:p>
            <a:pPr indent="0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Afterwards, the two polarities meet again and the ionized minerals cling to the solidified wastes in the</a:t>
            </a:r>
          </a:p>
          <a:p>
            <a:pPr indent="0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arteries or blood vessel and play a role in detaching the wastes for removal from the body organs. Once</a:t>
            </a:r>
          </a:p>
          <a:p>
            <a:pPr indent="0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ripped off, these wastes can be dissolved in body fluids or in the blood and then discharged out of the body by</a:t>
            </a:r>
          </a:p>
          <a:p>
            <a:pPr indent="0">
              <a:lnSpc>
                <a:spcPts val="1495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way of urination or sweating, if there are plenty of Alkaline Minerals in the body. Magnetic force itself</a:t>
            </a:r>
          </a:p>
          <a:p>
            <a:pPr indent="0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cannot discharge body waste. Therefore, the easiest and safest way to stay healthy and to maintain a happy</a:t>
            </a:r>
          </a:p>
          <a:p>
            <a:pPr indent="0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life as long as possible, is to drink Alkaline Ionized Water,</a:t>
            </a:r>
          </a:p>
          <a:p>
            <a:pPr indent="0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neutralizing and flushing away the acidic wastes.</a:t>
            </a:r>
          </a:p>
        </p:txBody>
      </p:sp>
      <p:pic>
        <p:nvPicPr>
          <p:cNvPr id="2" name="Picture 3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07510" y="3684778"/>
            <a:ext cx="1493393" cy="1342009"/>
          </a:xfrm>
          <a:prstGeom prst="rect">
            <a:avLst/>
          </a:prstGeom>
        </p:spPr>
      </p:pic>
      <p:sp>
        <p:nvSpPr>
          <p:cNvPr id="478" name="TextBox 477"/>
          <p:cNvSpPr txBox="1"/>
          <p:nvPr/>
        </p:nvSpPr>
        <p:spPr>
          <a:xfrm>
            <a:off x="6851396" y="4949190"/>
            <a:ext cx="66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37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TextBox 478"/>
          <p:cNvSpPr txBox="1"/>
          <p:nvPr/>
        </p:nvSpPr>
        <p:spPr>
          <a:xfrm>
            <a:off x="450977" y="508127"/>
            <a:ext cx="4054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1A53A1"/>
                </a:solidFill>
              </a:rPr>
              <a:t>19. Air Pollution and Acidic Wastes</a:t>
            </a:r>
            <a:endParaRPr lang="ko-KR" altLang="ko-KR" dirty="0">
              <a:solidFill>
                <a:srgbClr val="1A53A1"/>
              </a:solidFill>
            </a:endParaRPr>
          </a:p>
        </p:txBody>
      </p:sp>
      <p:sp>
        <p:nvSpPr>
          <p:cNvPr id="480" name="TextBox 479"/>
          <p:cNvSpPr txBox="1"/>
          <p:nvPr/>
        </p:nvSpPr>
        <p:spPr>
          <a:xfrm>
            <a:off x="450977" y="965327"/>
            <a:ext cx="69570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It’s an undeniable fact that air pollution triggers some diseases. The exhaust fumes from cars hurt the eyes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81" name="TextBox 480"/>
          <p:cNvSpPr txBox="1"/>
          <p:nvPr/>
        </p:nvSpPr>
        <p:spPr>
          <a:xfrm>
            <a:off x="450977" y="1155827"/>
            <a:ext cx="69588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and the carbon gas in the air depletes and destroys the ozone layer, leaving holes in the atmosphere and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82" name="TextBox 481"/>
          <p:cNvSpPr txBox="1"/>
          <p:nvPr/>
        </p:nvSpPr>
        <p:spPr>
          <a:xfrm>
            <a:off x="450977" y="1346327"/>
            <a:ext cx="69676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as a result, unfiltered ultra-violet rays damage our skin, causing cancer. And we all know, chemical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83" name="TextBox 482"/>
          <p:cNvSpPr txBox="1"/>
          <p:nvPr/>
        </p:nvSpPr>
        <p:spPr>
          <a:xfrm>
            <a:off x="450977" y="1536827"/>
            <a:ext cx="69613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fertilizers, pesticides, herbicides, sterilizers, pigments, food-condiments, saccharins and many other things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84" name="TextBox 483"/>
          <p:cNvSpPr txBox="1"/>
          <p:nvPr/>
        </p:nvSpPr>
        <p:spPr>
          <a:xfrm>
            <a:off x="450977" y="1727327"/>
            <a:ext cx="69589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are all bad for our health, because these materials can cause various types of cancers, killing healthy cells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85" name="TextBox 484"/>
          <p:cNvSpPr txBox="1"/>
          <p:nvPr/>
        </p:nvSpPr>
        <p:spPr>
          <a:xfrm>
            <a:off x="450977" y="1917827"/>
            <a:ext cx="22959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and leaving dead cells behind.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86" name="TextBox 485"/>
          <p:cNvSpPr txBox="1"/>
          <p:nvPr/>
        </p:nvSpPr>
        <p:spPr>
          <a:xfrm>
            <a:off x="450977" y="2108327"/>
            <a:ext cx="696455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These dead ones become Organic Acidic Wastes in the body. Once these acidic wastes are properly discharged,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87" name="TextBox 486"/>
          <p:cNvSpPr txBox="1"/>
          <p:nvPr/>
        </p:nvSpPr>
        <p:spPr>
          <a:xfrm>
            <a:off x="450977" y="2298827"/>
            <a:ext cx="69608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there are no serious effects. However, in the case of a person whose body constitution is inclined to Acidity,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88" name="TextBox 487"/>
          <p:cNvSpPr txBox="1"/>
          <p:nvPr/>
        </p:nvSpPr>
        <p:spPr>
          <a:xfrm>
            <a:off x="2110486" y="2489327"/>
            <a:ext cx="53036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cancer can grow inside, due to accumulated acidic wastes. If you drink Alkaline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89" name="TextBox 488"/>
          <p:cNvSpPr txBox="1"/>
          <p:nvPr/>
        </p:nvSpPr>
        <p:spPr>
          <a:xfrm>
            <a:off x="2369058" y="2679827"/>
            <a:ext cx="50391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Ionized Water on a regular basis, your body constitution can change to one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90" name="TextBox 489"/>
          <p:cNvSpPr txBox="1"/>
          <p:nvPr/>
        </p:nvSpPr>
        <p:spPr>
          <a:xfrm>
            <a:off x="2525903" y="2870327"/>
            <a:ext cx="48840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of Alkalinity and therefore, you can increase your immunity and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91" name="TextBox 490"/>
          <p:cNvSpPr txBox="1"/>
          <p:nvPr/>
        </p:nvSpPr>
        <p:spPr>
          <a:xfrm>
            <a:off x="2629789" y="3060827"/>
            <a:ext cx="21520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resistance to many diseases.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92" name="TextBox 491"/>
          <p:cNvSpPr txBox="1"/>
          <p:nvPr/>
        </p:nvSpPr>
        <p:spPr>
          <a:xfrm>
            <a:off x="384175" y="4935093"/>
            <a:ext cx="66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38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TextBox 492"/>
          <p:cNvSpPr txBox="1"/>
          <p:nvPr/>
        </p:nvSpPr>
        <p:spPr>
          <a:xfrm>
            <a:off x="450977" y="508127"/>
            <a:ext cx="4947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1A53A1"/>
                </a:solidFill>
              </a:rPr>
              <a:t>20.Research data On Alkaline Ionized Water</a:t>
            </a:r>
            <a:endParaRPr lang="ko-KR" altLang="ko-KR" dirty="0">
              <a:solidFill>
                <a:srgbClr val="1A53A1"/>
              </a:solidFill>
            </a:endParaRPr>
          </a:p>
        </p:txBody>
      </p:sp>
      <p:sp>
        <p:nvSpPr>
          <p:cNvPr id="494" name="TextBox 493"/>
          <p:cNvSpPr txBox="1"/>
          <p:nvPr/>
        </p:nvSpPr>
        <p:spPr>
          <a:xfrm>
            <a:off x="450977" y="965327"/>
            <a:ext cx="69632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As I have mentioned before, accumulated acidic wastes that remain inside the body, cause aging.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95" name="TextBox 494"/>
          <p:cNvSpPr txBox="1"/>
          <p:nvPr/>
        </p:nvSpPr>
        <p:spPr>
          <a:xfrm>
            <a:off x="450977" y="1155827"/>
            <a:ext cx="69618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Therefore, the more you can reduce accumulated acidic wastes, the younger you can be. Almost 99% of all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96" name="TextBox 495"/>
          <p:cNvSpPr txBox="1"/>
          <p:nvPr/>
        </p:nvSpPr>
        <p:spPr>
          <a:xfrm>
            <a:off x="450977" y="1346327"/>
            <a:ext cx="6960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foods consist of the four basic molecules, carbon, nitrogen, hydrogen and oxygen, which are all in the air we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97" name="TextBox 496"/>
          <p:cNvSpPr txBox="1"/>
          <p:nvPr/>
        </p:nvSpPr>
        <p:spPr>
          <a:xfrm>
            <a:off x="450977" y="1536827"/>
            <a:ext cx="69651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breathe. Foods are burned and turned to acidic wastes, creating the energy on which we live. The foods we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98" name="TextBox 497"/>
          <p:cNvSpPr txBox="1"/>
          <p:nvPr/>
        </p:nvSpPr>
        <p:spPr>
          <a:xfrm>
            <a:off x="450977" y="1727327"/>
            <a:ext cx="69677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take in, become 99% organic acidic waste, leaving 1% of inorganic acidic waste. When over-eating, the body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99" name="TextBox 498"/>
          <p:cNvSpPr txBox="1"/>
          <p:nvPr/>
        </p:nvSpPr>
        <p:spPr>
          <a:xfrm>
            <a:off x="450977" y="1917827"/>
            <a:ext cx="69632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suffers from a lack of the necessary Alkaline Minerals which would neutralize inorganic acidic wastes, due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00" name="TextBox 499"/>
          <p:cNvSpPr txBox="1"/>
          <p:nvPr/>
        </p:nvSpPr>
        <p:spPr>
          <a:xfrm>
            <a:off x="450977" y="2108327"/>
            <a:ext cx="69629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to the excessive amount of organic acidic wastes in the body. The organic acidic wastes, such as fat and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01" name="TextBox 500"/>
          <p:cNvSpPr txBox="1"/>
          <p:nvPr/>
        </p:nvSpPr>
        <p:spPr>
          <a:xfrm>
            <a:off x="450977" y="2298827"/>
            <a:ext cx="69590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cholesterol can be reduced through either exercise or through reducing food-intake. I Inorganic acidic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02" name="TextBox 501"/>
          <p:cNvSpPr txBox="1"/>
          <p:nvPr/>
        </p:nvSpPr>
        <p:spPr>
          <a:xfrm>
            <a:off x="450977" y="2489327"/>
            <a:ext cx="549427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wastes are dissolved by Alkaline Minerals, and discharged through urine and sweat.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03" name="TextBox 502"/>
          <p:cNvSpPr txBox="1"/>
          <p:nvPr/>
        </p:nvSpPr>
        <p:spPr>
          <a:xfrm>
            <a:off x="482346" y="2679827"/>
            <a:ext cx="53238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The act of living in a sense, can be described as the incessant producing of acidic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04" name="TextBox 503"/>
          <p:cNvSpPr txBox="1"/>
          <p:nvPr/>
        </p:nvSpPr>
        <p:spPr>
          <a:xfrm>
            <a:off x="450977" y="2870327"/>
            <a:ext cx="5128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waste, as long as we continue to consume food. However, drinking Alkaline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05" name="TextBox 504"/>
          <p:cNvSpPr txBox="1"/>
          <p:nvPr/>
        </p:nvSpPr>
        <p:spPr>
          <a:xfrm>
            <a:off x="450977" y="3060827"/>
            <a:ext cx="46244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Ionized Water on a steady basis, can keep you healthy for a long time.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06" name="TextBox 505"/>
          <p:cNvSpPr txBox="1"/>
          <p:nvPr/>
        </p:nvSpPr>
        <p:spPr>
          <a:xfrm>
            <a:off x="6851396" y="4909947"/>
            <a:ext cx="66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39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6420" y="-411353"/>
            <a:ext cx="3291332" cy="32913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0004" y="540004"/>
            <a:ext cx="6479921" cy="467487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5217795">
              <a:lnSpc>
                <a:spcPts val="3335"/>
              </a:lnSpc>
            </a:pPr>
            <a:r>
              <a:rPr lang="en-US" altLang="ko-KR" sz="3600" dirty="0">
                <a:solidFill>
                  <a:srgbClr val="59C03D"/>
                </a:solidFill>
              </a:rPr>
              <a:t>Preface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1715135">
              <a:lnSpc>
                <a:spcPts val="152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We used to feel that our natural environment was destroyed as industry</a:t>
            </a:r>
          </a:p>
          <a:p>
            <a:pPr indent="1849755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developed. Therefore, air and water have been some of our major</a:t>
            </a:r>
          </a:p>
          <a:p>
            <a:pPr indent="1932305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concerns to date. Electrolyzed Alkaline Water drew our attention in our</a:t>
            </a:r>
          </a:p>
          <a:p>
            <a:pPr indent="1972310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quest to find the best ways to maintain healthy daily lives. After our</a:t>
            </a:r>
          </a:p>
          <a:p>
            <a:pPr indent="1982470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relentless efforts to develop the ideal water ionizer, we, </a:t>
            </a:r>
            <a:r>
              <a:rPr lang="en-US" altLang="ko-KR" sz="1000" b="1" dirty="0">
                <a:solidFill>
                  <a:srgbClr val="FF0000"/>
                </a:solidFill>
              </a:rPr>
              <a:t>Biontech Co.,</a:t>
            </a:r>
          </a:p>
          <a:p>
            <a:pPr indent="1975485">
              <a:lnSpc>
                <a:spcPts val="1500"/>
              </a:lnSpc>
            </a:pPr>
            <a:r>
              <a:rPr lang="en-US" altLang="ko-KR" sz="1000" b="1" dirty="0">
                <a:solidFill>
                  <a:srgbClr val="FF0000"/>
                </a:solidFill>
              </a:rPr>
              <a:t>Ltd</a:t>
            </a:r>
            <a:r>
              <a:rPr lang="en-US" altLang="ko-KR" sz="1000" dirty="0">
                <a:solidFill>
                  <a:srgbClr val="231F1F"/>
                </a:solidFill>
              </a:rPr>
              <a:t>. Introduced for the first time anywhere, a superb Water Ionizer,</a:t>
            </a:r>
          </a:p>
          <a:p>
            <a:pPr indent="1941830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equipped with the convenient functions of artificial intelligence.</a:t>
            </a:r>
          </a:p>
          <a:p>
            <a:pPr indent="1871980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The Electrolyzed Water Ionizer is a machine, producing both Alkaline</a:t>
            </a:r>
          </a:p>
          <a:p>
            <a:pPr indent="1750060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and Acidic waters at the same time. Our Water Ionizers are used in many</a:t>
            </a:r>
          </a:p>
          <a:p>
            <a:pPr indent="1557020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places, such as restaurants, hospitals, school cafeterias, workplaces as well as</a:t>
            </a:r>
          </a:p>
          <a:p>
            <a:pPr indent="1138555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individual homes. Unlike an RO water purifier, our ionizers are expanding to newer</a:t>
            </a:r>
          </a:p>
          <a:p>
            <a:pPr indent="0">
              <a:lnSpc>
                <a:spcPts val="1495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and bigger markets, worldwide.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0">
              <a:lnSpc>
                <a:spcPts val="2035"/>
              </a:lnSpc>
            </a:pPr>
            <a:r>
              <a:rPr lang="en-US" altLang="ko-KR" sz="10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book is a collection of stories from our users’ experiences of the powerful benefits they enjoyed from drinking the</a:t>
            </a:r>
          </a:p>
          <a:p>
            <a:pPr indent="0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healthiest water, Alkaline Ionized Water. You, the reader, can also share your own experience with other people.</a:t>
            </a:r>
          </a:p>
          <a:p>
            <a:pPr indent="0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believe that speaking out about has more effective and powerful benefits than any other established types of</a:t>
            </a:r>
          </a:p>
          <a:p>
            <a:pPr indent="0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advertisement. The stories in this book can be used as a reference for the better understanding of the beneficial effects</a:t>
            </a:r>
          </a:p>
          <a:p>
            <a:pPr indent="0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Electrolyzed Ionized Water can offer you.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0">
              <a:lnSpc>
                <a:spcPts val="159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4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004" y="1100137"/>
            <a:ext cx="1695433" cy="1639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TextBox 506"/>
          <p:cNvSpPr txBox="1"/>
          <p:nvPr/>
        </p:nvSpPr>
        <p:spPr>
          <a:xfrm>
            <a:off x="450977" y="508127"/>
            <a:ext cx="3888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1A53A1"/>
                </a:solidFill>
              </a:rPr>
              <a:t>21. Metabolism And Malnutrition</a:t>
            </a:r>
            <a:endParaRPr lang="ko-KR" altLang="ko-KR" dirty="0">
              <a:solidFill>
                <a:srgbClr val="1A53A1"/>
              </a:solidFill>
            </a:endParaRPr>
          </a:p>
        </p:txBody>
      </p:sp>
      <p:sp>
        <p:nvSpPr>
          <p:cNvPr id="508" name="TextBox 507"/>
          <p:cNvSpPr txBox="1"/>
          <p:nvPr/>
        </p:nvSpPr>
        <p:spPr>
          <a:xfrm>
            <a:off x="450977" y="965327"/>
            <a:ext cx="69668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Nearly 99% of every food we take in daily consists of Carbon, Nitrogen, Hydrogen &amp; Oxygen. All these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09" name="TextBox 508"/>
          <p:cNvSpPr txBox="1"/>
          <p:nvPr/>
        </p:nvSpPr>
        <p:spPr>
          <a:xfrm>
            <a:off x="450977" y="1155827"/>
            <a:ext cx="69634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molecules are burned off, producing body-energy, used by us in our daily lives. Nitrogen is used to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10" name="TextBox 509"/>
          <p:cNvSpPr txBox="1"/>
          <p:nvPr/>
        </p:nvSpPr>
        <p:spPr>
          <a:xfrm>
            <a:off x="450977" y="1346327"/>
            <a:ext cx="69630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resuscitate body cells. Human cells live for about 4 weeks and then their nucleus splits in two, producing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11" name="TextBox 510"/>
          <p:cNvSpPr txBox="1"/>
          <p:nvPr/>
        </p:nvSpPr>
        <p:spPr>
          <a:xfrm>
            <a:off x="450977" y="1536827"/>
            <a:ext cx="6957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new cells, before they die. In the course of this reproduction, the new cells use up necessary nutrients in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12" name="TextBox 511"/>
          <p:cNvSpPr txBox="1"/>
          <p:nvPr/>
        </p:nvSpPr>
        <p:spPr>
          <a:xfrm>
            <a:off x="450977" y="1727327"/>
            <a:ext cx="69559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the body. Only strong and healthy cells can replicate their own healthy genes. Our body flesh is primarily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13" name="TextBox 512"/>
          <p:cNvSpPr txBox="1"/>
          <p:nvPr/>
        </p:nvSpPr>
        <p:spPr>
          <a:xfrm>
            <a:off x="450977" y="1917827"/>
            <a:ext cx="69660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made of Protein and if a person doesn,t eat Protein, he or she can suffer from malnutrition and die.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14" name="TextBox 513"/>
          <p:cNvSpPr txBox="1"/>
          <p:nvPr/>
        </p:nvSpPr>
        <p:spPr>
          <a:xfrm>
            <a:off x="450977" y="2108327"/>
            <a:ext cx="69656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Malnutrition is not a disease, related to excessive acidic wastes accumulated inside the body. Therefore,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15" name="TextBox 514"/>
          <p:cNvSpPr txBox="1"/>
          <p:nvPr/>
        </p:nvSpPr>
        <p:spPr>
          <a:xfrm>
            <a:off x="450977" y="2298827"/>
            <a:ext cx="14846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Alkaline Ionized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16" name="TextBox 515"/>
          <p:cNvSpPr txBox="1"/>
          <p:nvPr/>
        </p:nvSpPr>
        <p:spPr>
          <a:xfrm>
            <a:off x="450977" y="2489327"/>
            <a:ext cx="60512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Water doesn’t do it much good in terms of neutralizing the already acidified body constitution.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17" name="TextBox 516"/>
          <p:cNvSpPr txBox="1"/>
          <p:nvPr/>
        </p:nvSpPr>
        <p:spPr>
          <a:xfrm>
            <a:off x="450977" y="2679827"/>
            <a:ext cx="69554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The wisest thing to do for better health, is to avoid over-eating and an unbalanced diet &amp; to drink Alkaline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18" name="TextBox 517"/>
          <p:cNvSpPr txBox="1"/>
          <p:nvPr/>
        </p:nvSpPr>
        <p:spPr>
          <a:xfrm>
            <a:off x="450977" y="2870327"/>
            <a:ext cx="25052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Ionized Water, on a regular basis.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19" name="TextBox 518"/>
          <p:cNvSpPr txBox="1"/>
          <p:nvPr/>
        </p:nvSpPr>
        <p:spPr>
          <a:xfrm>
            <a:off x="384175" y="4935093"/>
            <a:ext cx="66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40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TextBox 519"/>
          <p:cNvSpPr txBox="1"/>
          <p:nvPr/>
        </p:nvSpPr>
        <p:spPr>
          <a:xfrm>
            <a:off x="450977" y="584327"/>
            <a:ext cx="2617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167492"/>
                </a:solidFill>
              </a:rPr>
              <a:t>22. Tips For Longevity</a:t>
            </a:r>
            <a:endParaRPr lang="ko-KR" altLang="ko-KR" dirty="0">
              <a:solidFill>
                <a:srgbClr val="167492"/>
              </a:solidFill>
            </a:endParaRPr>
          </a:p>
        </p:txBody>
      </p:sp>
      <p:sp>
        <p:nvSpPr>
          <p:cNvPr id="521" name="TextBox 520"/>
          <p:cNvSpPr txBox="1"/>
          <p:nvPr/>
        </p:nvSpPr>
        <p:spPr>
          <a:xfrm>
            <a:off x="450977" y="1054227"/>
            <a:ext cx="13185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1. Don’t Smoke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5960" y="1295908"/>
            <a:ext cx="3098927" cy="3448177"/>
          </a:xfrm>
          <a:prstGeom prst="rect">
            <a:avLst/>
          </a:prstGeom>
        </p:spPr>
      </p:pic>
      <p:sp>
        <p:nvSpPr>
          <p:cNvPr id="522" name="TextBox 521"/>
          <p:cNvSpPr txBox="1"/>
          <p:nvPr/>
        </p:nvSpPr>
        <p:spPr>
          <a:xfrm>
            <a:off x="450977" y="1270127"/>
            <a:ext cx="27669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2. Drink At Least 8 Glasses Of Water Daily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23" name="TextBox 522"/>
          <p:cNvSpPr txBox="1"/>
          <p:nvPr/>
        </p:nvSpPr>
        <p:spPr>
          <a:xfrm>
            <a:off x="450977" y="1486027"/>
            <a:ext cx="24217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3. Maintain Moderate Body Weight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24" name="TextBox 523"/>
          <p:cNvSpPr txBox="1"/>
          <p:nvPr/>
        </p:nvSpPr>
        <p:spPr>
          <a:xfrm>
            <a:off x="450977" y="1701927"/>
            <a:ext cx="28414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4. Take In A Sufficient Amount Of Calcium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25" name="TextBox 524"/>
          <p:cNvSpPr txBox="1"/>
          <p:nvPr/>
        </p:nvSpPr>
        <p:spPr>
          <a:xfrm>
            <a:off x="450977" y="1917827"/>
            <a:ext cx="53397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5. Maintain Regular Exercise, At least 3 Times A Week For More Than 4 Hours At A Time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26" name="TextBox 525"/>
          <p:cNvSpPr txBox="1"/>
          <p:nvPr/>
        </p:nvSpPr>
        <p:spPr>
          <a:xfrm>
            <a:off x="450977" y="2133727"/>
            <a:ext cx="47945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6. Take In Less Animal Fat, Salt, Sugar, But Take In More Fruit And Vegetables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27" name="TextBox 526"/>
          <p:cNvSpPr txBox="1"/>
          <p:nvPr/>
        </p:nvSpPr>
        <p:spPr>
          <a:xfrm>
            <a:off x="450977" y="2349627"/>
            <a:ext cx="19484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7. Maintain Healthy Teeth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28" name="TextBox 527"/>
          <p:cNvSpPr txBox="1"/>
          <p:nvPr/>
        </p:nvSpPr>
        <p:spPr>
          <a:xfrm>
            <a:off x="450977" y="2565527"/>
            <a:ext cx="44276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8. Balance Your Intake Of Food, Medicine &amp; Exercise For The Purpose Of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29" name="TextBox 528"/>
          <p:cNvSpPr txBox="1"/>
          <p:nvPr/>
        </p:nvSpPr>
        <p:spPr>
          <a:xfrm>
            <a:off x="560705" y="2781427"/>
            <a:ext cx="30944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Comfortable Urination And Bowel Movements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30" name="TextBox 529"/>
          <p:cNvSpPr txBox="1"/>
          <p:nvPr/>
        </p:nvSpPr>
        <p:spPr>
          <a:xfrm>
            <a:off x="450977" y="2997327"/>
            <a:ext cx="38464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9. Be Optimistic And Take Interest In The World Around You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31" name="TextBox 530"/>
          <p:cNvSpPr txBox="1"/>
          <p:nvPr/>
        </p:nvSpPr>
        <p:spPr>
          <a:xfrm>
            <a:off x="450977" y="3213227"/>
            <a:ext cx="46346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10. Drink Less Coffee &amp; Soda Pop And Drink More Green Teas &amp; Herbal Teas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32" name="TextBox 531"/>
          <p:cNvSpPr txBox="1"/>
          <p:nvPr/>
        </p:nvSpPr>
        <p:spPr>
          <a:xfrm>
            <a:off x="450977" y="3429127"/>
            <a:ext cx="46335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11. Try To Avoid Stressful Environments Or Try To Release Stresses Wisely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33" name="TextBox 532"/>
          <p:cNvSpPr txBox="1"/>
          <p:nvPr/>
        </p:nvSpPr>
        <p:spPr>
          <a:xfrm>
            <a:off x="6851396" y="4935093"/>
            <a:ext cx="66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41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TextBox 533"/>
          <p:cNvSpPr txBox="1"/>
          <p:nvPr/>
        </p:nvSpPr>
        <p:spPr>
          <a:xfrm>
            <a:off x="2052701" y="444627"/>
            <a:ext cx="37607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000" dirty="0">
                <a:solidFill>
                  <a:srgbClr val="231F1F"/>
                </a:solidFill>
              </a:rPr>
              <a:t>Functions Of Water</a:t>
            </a:r>
            <a:endParaRPr lang="ko-KR" altLang="ko-KR" sz="3000" dirty="0">
              <a:solidFill>
                <a:srgbClr val="231F1F"/>
              </a:solidFill>
            </a:endParaRPr>
          </a:p>
        </p:txBody>
      </p:sp>
      <p:sp>
        <p:nvSpPr>
          <p:cNvPr id="535" name="TextBox 534"/>
          <p:cNvSpPr txBox="1"/>
          <p:nvPr/>
        </p:nvSpPr>
        <p:spPr>
          <a:xfrm>
            <a:off x="450977" y="978027"/>
            <a:ext cx="3996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ACEF"/>
                </a:solidFill>
              </a:rPr>
              <a:t>1. Functions Of Water In The body</a:t>
            </a:r>
            <a:endParaRPr lang="ko-KR" altLang="ko-KR" dirty="0">
              <a:solidFill>
                <a:srgbClr val="00ACEF"/>
              </a:solidFill>
            </a:endParaRPr>
          </a:p>
        </p:txBody>
      </p:sp>
      <p:sp>
        <p:nvSpPr>
          <p:cNvPr id="536" name="TextBox 535"/>
          <p:cNvSpPr txBox="1"/>
          <p:nvPr/>
        </p:nvSpPr>
        <p:spPr>
          <a:xfrm>
            <a:off x="450977" y="1244727"/>
            <a:ext cx="69637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Man is a Walking Water Bag ! More than 70% of the body consist of water. And 90% of the blood is made up of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37" name="TextBox 536"/>
          <p:cNvSpPr txBox="1"/>
          <p:nvPr/>
        </p:nvSpPr>
        <p:spPr>
          <a:xfrm>
            <a:off x="450977" y="1435227"/>
            <a:ext cx="69590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Water. The blood consists of about 60 different unit cells and plays the very important role to supply the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38" name="TextBox 537"/>
          <p:cNvSpPr txBox="1"/>
          <p:nvPr/>
        </p:nvSpPr>
        <p:spPr>
          <a:xfrm>
            <a:off x="450977" y="1625727"/>
            <a:ext cx="69653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necessary substances, including minerals, nutrients &amp; oxygen for the proper metabolism by the cells. The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39" name="TextBox 538"/>
          <p:cNvSpPr txBox="1"/>
          <p:nvPr/>
        </p:nvSpPr>
        <p:spPr>
          <a:xfrm>
            <a:off x="450977" y="1816227"/>
            <a:ext cx="69636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blood can also play a role to discharge the waste leftovers, made after the metabolism by sending them to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40" name="TextBox 539"/>
          <p:cNvSpPr txBox="1"/>
          <p:nvPr/>
        </p:nvSpPr>
        <p:spPr>
          <a:xfrm>
            <a:off x="450977" y="2006727"/>
            <a:ext cx="696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Kidney, Lung or Large Intestine. Water in the blood, therefore, works to supply the necessary nutrients and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41" name="TextBox 540"/>
          <p:cNvSpPr txBox="1"/>
          <p:nvPr/>
        </p:nvSpPr>
        <p:spPr>
          <a:xfrm>
            <a:off x="450977" y="2197227"/>
            <a:ext cx="38421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also to discharge various leftover-wastes out of the body.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42" name="TextBox 541"/>
          <p:cNvSpPr txBox="1"/>
          <p:nvPr/>
        </p:nvSpPr>
        <p:spPr>
          <a:xfrm>
            <a:off x="384175" y="4909947"/>
            <a:ext cx="66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42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237" y="2443448"/>
            <a:ext cx="6376860" cy="240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8480" y="1330833"/>
            <a:ext cx="3048000" cy="1792224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40004" y="705104"/>
            <a:ext cx="6479921" cy="42779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0">
              <a:lnSpc>
                <a:spcPts val="2790"/>
              </a:lnSpc>
            </a:pPr>
            <a:r>
              <a:rPr lang="en-US" altLang="ko-KR" dirty="0">
                <a:solidFill>
                  <a:srgbClr val="6D1114"/>
                </a:solidFill>
              </a:rPr>
              <a:t>2. Aging And Water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1377315">
              <a:lnSpc>
                <a:spcPts val="13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When sperm meets the egg, 99% of the fertilized ovum is water and when a baby is</a:t>
            </a:r>
          </a:p>
          <a:p>
            <a:pPr indent="1547495">
              <a:lnSpc>
                <a:spcPts val="13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born, its body consists of 90% water. However, when a baby is grown up, he or she</a:t>
            </a:r>
          </a:p>
          <a:p>
            <a:pPr indent="1658620">
              <a:lnSpc>
                <a:spcPts val="13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loses nearly 20% of that 90%water and loses up to another 40% of it, when he or</a:t>
            </a:r>
          </a:p>
          <a:p>
            <a:pPr indent="1726565">
              <a:lnSpc>
                <a:spcPts val="13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she becomes elderly. The aging process can be expressed as the process of</a:t>
            </a:r>
          </a:p>
          <a:p>
            <a:pPr indent="1761490">
              <a:lnSpc>
                <a:spcPts val="13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losing water. A well known Korean Professor, Chun, Moo-sik, who’s referred</a:t>
            </a:r>
          </a:p>
          <a:p>
            <a:pPr indent="1771650">
              <a:lnSpc>
                <a:spcPts val="13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to</a:t>
            </a:r>
          </a:p>
          <a:p>
            <a:pPr indent="1767840">
              <a:lnSpc>
                <a:spcPts val="13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as Mr. Water in Korea, said “Aging is the process of losing water,” adding that</a:t>
            </a:r>
          </a:p>
          <a:p>
            <a:pPr indent="1745615">
              <a:lnSpc>
                <a:spcPts val="13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in losing only one or two percent of body water can cause severe thirst with</a:t>
            </a:r>
          </a:p>
          <a:p>
            <a:pPr indent="1693545">
              <a:lnSpc>
                <a:spcPts val="13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pain and losing nearly 12% of it can jeopardize human life. Every living cell</a:t>
            </a:r>
          </a:p>
          <a:p>
            <a:pPr indent="1606550">
              <a:lnSpc>
                <a:spcPts val="13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leaves wastes. The nutrients we take in are delivered to the cells where they are</a:t>
            </a:r>
          </a:p>
          <a:p>
            <a:pPr indent="1468755">
              <a:lnSpc>
                <a:spcPts val="13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burned, and combined with oxygen. This burning of nutrients leaves wastes.</a:t>
            </a:r>
          </a:p>
          <a:p>
            <a:pPr indent="1234440">
              <a:lnSpc>
                <a:spcPts val="1295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Almost all cells in the body last up to 4 weeks, then go through the process of</a:t>
            </a:r>
          </a:p>
          <a:p>
            <a:pPr indent="0">
              <a:lnSpc>
                <a:spcPts val="13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metabolism which leaves behind dead cells that are acidic. Polluted air, water, ultra-violet rays,</a:t>
            </a:r>
          </a:p>
          <a:p>
            <a:pPr indent="0">
              <a:lnSpc>
                <a:spcPts val="13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preservatives, agricultural chemicals, pesticides &amp; many other harmful substances in our environment can</a:t>
            </a:r>
          </a:p>
          <a:p>
            <a:pPr indent="0">
              <a:lnSpc>
                <a:spcPts val="13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kill more cells than normal metabolism would, leaving more acidic wastes. When these wastes cannot be</a:t>
            </a:r>
          </a:p>
          <a:p>
            <a:pPr indent="0">
              <a:lnSpc>
                <a:spcPts val="13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properly discharged, they become solidified, and accumulate somewhere in the body. When there is a</a:t>
            </a:r>
          </a:p>
          <a:p>
            <a:pPr indent="0">
              <a:lnSpc>
                <a:spcPts val="13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build-up in the pancreas, it causes diabetes and when accumulated in the blood, it leads to high blood</a:t>
            </a:r>
          </a:p>
          <a:p>
            <a:pPr indent="0">
              <a:lnSpc>
                <a:spcPts val="13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pressure, due to hardening of the artery. I If it accumulates in the kidney, a stone can form in the bladder</a:t>
            </a:r>
          </a:p>
          <a:p>
            <a:pPr indent="0">
              <a:lnSpc>
                <a:spcPts val="13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and when it accumulates in the joints, it ends up causing gout.</a:t>
            </a:r>
          </a:p>
          <a:p>
            <a:pPr indent="0">
              <a:lnSpc>
                <a:spcPts val="13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Therefore, depending on where the wastes build up, you can identify the diseases it will cause.</a:t>
            </a:r>
          </a:p>
        </p:txBody>
      </p:sp>
      <p:sp>
        <p:nvSpPr>
          <p:cNvPr id="543" name="TextBox 542"/>
          <p:cNvSpPr txBox="1"/>
          <p:nvPr/>
        </p:nvSpPr>
        <p:spPr>
          <a:xfrm>
            <a:off x="6851396" y="4929378"/>
            <a:ext cx="66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43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037" y="1338008"/>
            <a:ext cx="1414817" cy="178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3847" y="-4454652"/>
            <a:ext cx="8316214" cy="9253601"/>
          </a:xfrm>
          <a:prstGeom prst="rect">
            <a:avLst/>
          </a:prstGeom>
        </p:spPr>
      </p:pic>
      <p:sp>
        <p:nvSpPr>
          <p:cNvPr id="544" name="TextBox 543"/>
          <p:cNvSpPr txBox="1"/>
          <p:nvPr/>
        </p:nvSpPr>
        <p:spPr>
          <a:xfrm>
            <a:off x="459486" y="834517"/>
            <a:ext cx="69606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The water we drink daily can play an important role in discharging acidic body waste. Not all water can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45" name="TextBox 544"/>
          <p:cNvSpPr txBox="1"/>
          <p:nvPr/>
        </p:nvSpPr>
        <p:spPr>
          <a:xfrm>
            <a:off x="459486" y="1025017"/>
            <a:ext cx="69642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play the role of catalyst in discharging body waste. Only Alkaline Reduced Water can do that. Just as we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46" name="TextBox 545"/>
          <p:cNvSpPr txBox="1"/>
          <p:nvPr/>
        </p:nvSpPr>
        <p:spPr>
          <a:xfrm>
            <a:off x="459486" y="1215517"/>
            <a:ext cx="69644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wash the skin of accumulated acidic waste by using soap, we ought to wash the acidic wastes from our bodies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47" name="TextBox 546"/>
          <p:cNvSpPr txBox="1"/>
          <p:nvPr/>
        </p:nvSpPr>
        <p:spPr>
          <a:xfrm>
            <a:off x="459486" y="1406017"/>
            <a:ext cx="69655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by drinking Alkaline Reduced Water. Environmental pollution and diet patterns often geared to fast foods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48" name="TextBox 547"/>
          <p:cNvSpPr txBox="1"/>
          <p:nvPr/>
        </p:nvSpPr>
        <p:spPr>
          <a:xfrm>
            <a:off x="459486" y="1596517"/>
            <a:ext cx="69602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cause the major changes in our body that results in acidification. Daily intakes of at least 12 glasses of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49" name="TextBox 548"/>
          <p:cNvSpPr txBox="1"/>
          <p:nvPr/>
        </p:nvSpPr>
        <p:spPr>
          <a:xfrm>
            <a:off x="459486" y="1787017"/>
            <a:ext cx="69664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Alkaline Ionized Water can play an important role in improving body health and maintaining a well-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50" name="TextBox 549"/>
          <p:cNvSpPr txBox="1"/>
          <p:nvPr/>
        </p:nvSpPr>
        <p:spPr>
          <a:xfrm>
            <a:off x="459486" y="1977517"/>
            <a:ext cx="17802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balanced metabolism.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51" name="TextBox 550"/>
          <p:cNvSpPr txBox="1"/>
          <p:nvPr/>
        </p:nvSpPr>
        <p:spPr>
          <a:xfrm>
            <a:off x="384175" y="4909947"/>
            <a:ext cx="66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44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TextBox 566"/>
          <p:cNvSpPr txBox="1"/>
          <p:nvPr/>
        </p:nvSpPr>
        <p:spPr>
          <a:xfrm>
            <a:off x="573532" y="508127"/>
            <a:ext cx="68327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With respect to the foods we take in daily, it is important to classify food as Alkaline or Acidic, after it is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68" name="TextBox 567"/>
          <p:cNvSpPr txBox="1"/>
          <p:nvPr/>
        </p:nvSpPr>
        <p:spPr>
          <a:xfrm>
            <a:off x="573532" y="698627"/>
            <a:ext cx="22564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broken down inside the body.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40004" y="1046226"/>
            <a:ext cx="6479921" cy="1653794"/>
          </a:xfrm>
          <a:prstGeom prst="rect">
            <a:avLst/>
          </a:prstGeom>
          <a:solidFill>
            <a:srgbClr val="FCDE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121920">
              <a:lnSpc>
                <a:spcPts val="2455"/>
              </a:lnSpc>
            </a:pPr>
            <a:r>
              <a:rPr lang="en-US" altLang="ko-KR" sz="1300" dirty="0">
                <a:solidFill>
                  <a:srgbClr val="951931"/>
                </a:solidFill>
              </a:rPr>
              <a:t>Acidic Foods : foods rich in Sulfur, Phosphorous, Chlorine</a:t>
            </a:r>
          </a:p>
          <a:p>
            <a:pPr indent="121920">
              <a:lnSpc>
                <a:spcPts val="135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(1) Kinds : Cheese, Egg Yolk, Fish, Meats, Nuts, Asparagus, Spring Onion, Grains, Beer &amp; Gin</a:t>
            </a:r>
          </a:p>
          <a:p>
            <a:pPr indent="121920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(2) High Acidic Foods : Egg Yolk, Poultry, Sea Bream, Squid, horse mackerel, oceanic bonito, rice bran, brown</a:t>
            </a:r>
          </a:p>
          <a:p>
            <a:pPr indent="121920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rice.</a:t>
            </a:r>
          </a:p>
          <a:p>
            <a:pPr indent="121920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(3) Weak Acidic Foods : Butter, Asparagus, Fried Bean Curd</a:t>
            </a:r>
          </a:p>
          <a:p>
            <a:pPr indent="121920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(4) Acidification of body fluids by acidic food helps the Anti-bacterial and digestive activities both inside and</a:t>
            </a:r>
          </a:p>
          <a:p>
            <a:pPr indent="121920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outside the body. However, it can also cause excessive Acidification in the body, accelerating Aging.</a:t>
            </a:r>
          </a:p>
        </p:txBody>
      </p:sp>
      <p:sp>
        <p:nvSpPr>
          <p:cNvPr id="55" name="Rectangle 54"/>
          <p:cNvSpPr/>
          <p:nvPr/>
        </p:nvSpPr>
        <p:spPr>
          <a:xfrm>
            <a:off x="540004" y="2951988"/>
            <a:ext cx="6479921" cy="1907921"/>
          </a:xfrm>
          <a:prstGeom prst="rect">
            <a:avLst/>
          </a:prstGeom>
          <a:solidFill>
            <a:srgbClr val="D5E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121920">
              <a:lnSpc>
                <a:spcPts val="2750"/>
              </a:lnSpc>
            </a:pPr>
            <a:r>
              <a:rPr lang="en-US" altLang="ko-KR" sz="1300" dirty="0">
                <a:solidFill>
                  <a:srgbClr val="542790"/>
                </a:solidFill>
              </a:rPr>
              <a:t>Alkaline Foods ; foods rich in Calcium, Potassium, Iron</a:t>
            </a:r>
          </a:p>
          <a:p>
            <a:pPr indent="121920">
              <a:lnSpc>
                <a:spcPts val="135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(1) Kinds : Milk, Egg White, Tofu, French Bean, Vegetables, Sweet Potato, Fruits, Seaweed, Mushroom,</a:t>
            </a:r>
          </a:p>
          <a:p>
            <a:pPr indent="121920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Wines, Brandy, Coffee &amp; Green Tea</a:t>
            </a:r>
          </a:p>
          <a:p>
            <a:pPr indent="121920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(2) High Alkaline Foods : Spinach, Shiitake Mushroom, Kidney Bean, Brown Seaweed &amp; Kelp</a:t>
            </a:r>
          </a:p>
          <a:p>
            <a:pPr indent="121920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(3) Weak Alkaline Foods : Milk, Tofu, Breast Milk, Wines, Coffee</a:t>
            </a:r>
          </a:p>
          <a:p>
            <a:pPr indent="121920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(4) Alkalinization of body fluids by alkaline food helps neutralize accumulated acidic wastes, preventing the</a:t>
            </a:r>
          </a:p>
          <a:p>
            <a:pPr indent="121920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formation of various types of toxins within the body. I It also accelerates the alkalinization of the body, meaning</a:t>
            </a:r>
          </a:p>
          <a:p>
            <a:pPr indent="121920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the rejuvenation of life.</a:t>
            </a:r>
          </a:p>
        </p:txBody>
      </p:sp>
      <p:sp>
        <p:nvSpPr>
          <p:cNvPr id="569" name="TextBox 568"/>
          <p:cNvSpPr txBox="1"/>
          <p:nvPr/>
        </p:nvSpPr>
        <p:spPr>
          <a:xfrm>
            <a:off x="371729" y="4852797"/>
            <a:ext cx="66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46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TextBox 551"/>
          <p:cNvSpPr txBox="1"/>
          <p:nvPr/>
        </p:nvSpPr>
        <p:spPr>
          <a:xfrm>
            <a:off x="447929" y="622427"/>
            <a:ext cx="3951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ACEF"/>
                </a:solidFill>
              </a:rPr>
              <a:t>3. Acidity And Alkalinity Of Foods</a:t>
            </a:r>
            <a:endParaRPr lang="ko-KR" altLang="ko-KR" dirty="0">
              <a:solidFill>
                <a:srgbClr val="00ACEF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340" y="820928"/>
            <a:ext cx="1242187" cy="158915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9516" y="820547"/>
            <a:ext cx="1242187" cy="158915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184" y="820547"/>
            <a:ext cx="1242187" cy="158915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369" y="840486"/>
            <a:ext cx="1226566" cy="156921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39164" y="841502"/>
            <a:ext cx="1225931" cy="1568450"/>
          </a:xfrm>
          <a:prstGeom prst="rect">
            <a:avLst/>
          </a:prstGeom>
        </p:spPr>
      </p:pic>
      <p:sp>
        <p:nvSpPr>
          <p:cNvPr id="553" name="TextBox 552"/>
          <p:cNvSpPr txBox="1"/>
          <p:nvPr/>
        </p:nvSpPr>
        <p:spPr>
          <a:xfrm>
            <a:off x="447929" y="889127"/>
            <a:ext cx="63571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 lower level of pH means strong Acidity, on the other hand, a high level of pH means strong Alkalinity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54" name="TextBox 553"/>
          <p:cNvSpPr txBox="1"/>
          <p:nvPr/>
        </p:nvSpPr>
        <p:spPr>
          <a:xfrm>
            <a:off x="4916297" y="1285240"/>
            <a:ext cx="17666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 Strong Acidic Water : H3O-(1-3)</a:t>
            </a:r>
            <a:endParaRPr lang="ko-KR" altLang="ko-KR" sz="900" dirty="0">
              <a:solidFill>
                <a:srgbClr val="231F1F"/>
              </a:solidFill>
            </a:endParaRPr>
          </a:p>
        </p:txBody>
      </p:sp>
      <p:sp>
        <p:nvSpPr>
          <p:cNvPr id="555" name="TextBox 554"/>
          <p:cNvSpPr txBox="1"/>
          <p:nvPr/>
        </p:nvSpPr>
        <p:spPr>
          <a:xfrm>
            <a:off x="4916297" y="1475740"/>
            <a:ext cx="176161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 Weak Acidic Water : H3O-(4-6)</a:t>
            </a:r>
            <a:endParaRPr lang="ko-KR" altLang="ko-KR" sz="900" dirty="0">
              <a:solidFill>
                <a:srgbClr val="231F1F"/>
              </a:solidFill>
            </a:endParaRPr>
          </a:p>
        </p:txBody>
      </p:sp>
      <p:sp>
        <p:nvSpPr>
          <p:cNvPr id="556" name="TextBox 555"/>
          <p:cNvSpPr txBox="1"/>
          <p:nvPr/>
        </p:nvSpPr>
        <p:spPr>
          <a:xfrm>
            <a:off x="4916297" y="1666240"/>
            <a:ext cx="148247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(3) Neutral Water : H3O-(7)</a:t>
            </a:r>
            <a:endParaRPr lang="ko-KR" altLang="ko-KR" sz="900" dirty="0">
              <a:solidFill>
                <a:srgbClr val="231F1F"/>
              </a:solidFill>
            </a:endParaRPr>
          </a:p>
        </p:txBody>
      </p:sp>
      <p:sp>
        <p:nvSpPr>
          <p:cNvPr id="557" name="TextBox 556"/>
          <p:cNvSpPr txBox="1"/>
          <p:nvPr/>
        </p:nvSpPr>
        <p:spPr>
          <a:xfrm>
            <a:off x="4916297" y="1856740"/>
            <a:ext cx="220345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(4) Weak Alkaline Reduced Water : H3O-(8-10)</a:t>
            </a:r>
            <a:endParaRPr lang="ko-KR" altLang="ko-KR" sz="900" dirty="0">
              <a:solidFill>
                <a:srgbClr val="231F1F"/>
              </a:solidFill>
            </a:endParaRPr>
          </a:p>
        </p:txBody>
      </p:sp>
      <p:sp>
        <p:nvSpPr>
          <p:cNvPr id="558" name="TextBox 557"/>
          <p:cNvSpPr txBox="1"/>
          <p:nvPr/>
        </p:nvSpPr>
        <p:spPr>
          <a:xfrm>
            <a:off x="4916297" y="2047240"/>
            <a:ext cx="22745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(5) Strong Alkaline Reduced Water : H3O-(11-14)</a:t>
            </a:r>
            <a:endParaRPr lang="ko-KR" altLang="ko-KR" sz="900" dirty="0">
              <a:solidFill>
                <a:srgbClr val="231F1F"/>
              </a:solidFill>
            </a:endParaRPr>
          </a:p>
        </p:txBody>
      </p:sp>
      <p:sp>
        <p:nvSpPr>
          <p:cNvPr id="559" name="TextBox 558"/>
          <p:cNvSpPr txBox="1"/>
          <p:nvPr/>
        </p:nvSpPr>
        <p:spPr>
          <a:xfrm>
            <a:off x="2824607" y="2568194"/>
            <a:ext cx="26609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pH levels on various types of materials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4" name="Rectangle 40"/>
          <p:cNvSpPr/>
          <p:nvPr/>
        </p:nvSpPr>
        <p:spPr>
          <a:xfrm>
            <a:off x="1629156" y="2927096"/>
            <a:ext cx="360045" cy="16414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0">
              <a:lnSpc>
                <a:spcPts val="2045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Lemon </a:t>
            </a:r>
          </a:p>
        </p:txBody>
      </p:sp>
      <p:sp>
        <p:nvSpPr>
          <p:cNvPr id="5" name="Rectangle 41"/>
          <p:cNvSpPr/>
          <p:nvPr/>
        </p:nvSpPr>
        <p:spPr>
          <a:xfrm>
            <a:off x="2025142" y="2927096"/>
            <a:ext cx="360045" cy="16414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17780">
              <a:lnSpc>
                <a:spcPts val="2045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coke </a:t>
            </a:r>
          </a:p>
          <a:p>
            <a:pPr indent="6350">
              <a:lnSpc>
                <a:spcPts val="20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apple</a:t>
            </a:r>
          </a:p>
        </p:txBody>
      </p:sp>
      <p:sp>
        <p:nvSpPr>
          <p:cNvPr id="6" name="Rectangle 42"/>
          <p:cNvSpPr/>
          <p:nvPr/>
        </p:nvSpPr>
        <p:spPr>
          <a:xfrm>
            <a:off x="2817241" y="2927096"/>
            <a:ext cx="359918" cy="16414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10160">
              <a:lnSpc>
                <a:spcPts val="1445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sauce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13227" y="2927096"/>
            <a:ext cx="359918" cy="16414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5080">
              <a:lnSpc>
                <a:spcPts val="1445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urine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609213" y="2927096"/>
            <a:ext cx="359918" cy="16414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35560">
              <a:lnSpc>
                <a:spcPts val="2145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milk</a:t>
            </a:r>
          </a:p>
        </p:txBody>
      </p:sp>
      <p:sp>
        <p:nvSpPr>
          <p:cNvPr id="46" name="Rectangle 45"/>
          <p:cNvSpPr/>
          <p:nvPr/>
        </p:nvSpPr>
        <p:spPr>
          <a:xfrm>
            <a:off x="4005199" y="2927096"/>
            <a:ext cx="360045" cy="16414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128905">
              <a:lnSpc>
                <a:spcPts val="1595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8 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401185" y="2927096"/>
            <a:ext cx="360045" cy="16414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128905">
              <a:lnSpc>
                <a:spcPts val="1595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9 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797171" y="2927096"/>
            <a:ext cx="360045" cy="16414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90805">
              <a:lnSpc>
                <a:spcPts val="1595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10 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41275">
              <a:lnSpc>
                <a:spcPts val="1645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soap 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0">
              <a:lnSpc>
                <a:spcPts val="16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antacid</a:t>
            </a:r>
          </a:p>
        </p:txBody>
      </p:sp>
      <p:sp>
        <p:nvSpPr>
          <p:cNvPr id="49" name="Rectangle 48"/>
          <p:cNvSpPr/>
          <p:nvPr/>
        </p:nvSpPr>
        <p:spPr>
          <a:xfrm>
            <a:off x="5193157" y="2927096"/>
            <a:ext cx="360045" cy="16414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90805">
              <a:lnSpc>
                <a:spcPts val="1595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11 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0">
              <a:lnSpc>
                <a:spcPts val="1500"/>
              </a:lnSpc>
            </a:pPr>
            <a:r>
              <a:rPr lang="en-US" altLang="ko-KR" sz="900" dirty="0">
                <a:solidFill>
                  <a:srgbClr val="231F1F"/>
                </a:solidFill>
              </a:rPr>
              <a:t>sodium 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589143" y="2927096"/>
            <a:ext cx="360045" cy="16414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90805">
              <a:lnSpc>
                <a:spcPts val="1595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12 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985129" y="2927096"/>
            <a:ext cx="360045" cy="16414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90805">
              <a:lnSpc>
                <a:spcPts val="1595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13 </a:t>
            </a:r>
          </a:p>
        </p:txBody>
      </p:sp>
      <p:sp>
        <p:nvSpPr>
          <p:cNvPr id="52" name="Rectangle 51"/>
          <p:cNvSpPr/>
          <p:nvPr/>
        </p:nvSpPr>
        <p:spPr>
          <a:xfrm>
            <a:off x="6381242" y="2927096"/>
            <a:ext cx="359918" cy="16414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90805">
              <a:lnSpc>
                <a:spcPts val="1595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14</a:t>
            </a:r>
          </a:p>
        </p:txBody>
      </p:sp>
      <p:sp>
        <p:nvSpPr>
          <p:cNvPr id="560" name="TextBox 559"/>
          <p:cNvSpPr txBox="1"/>
          <p:nvPr/>
        </p:nvSpPr>
        <p:spPr>
          <a:xfrm>
            <a:off x="877443" y="2869946"/>
            <a:ext cx="33647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01234567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773428" y="3101467"/>
            <a:ext cx="1208024" cy="187833"/>
          </a:xfrm>
          <a:prstGeom prst="rect">
            <a:avLst/>
          </a:prstGeom>
          <a:solidFill>
            <a:srgbClr val="F79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265430">
              <a:lnSpc>
                <a:spcPts val="1565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Acidic Rain</a:t>
            </a:r>
          </a:p>
        </p:txBody>
      </p:sp>
      <p:sp>
        <p:nvSpPr>
          <p:cNvPr id="561" name="TextBox 560"/>
          <p:cNvSpPr txBox="1"/>
          <p:nvPr/>
        </p:nvSpPr>
        <p:spPr>
          <a:xfrm>
            <a:off x="2828925" y="3228467"/>
            <a:ext cx="10698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raindrops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62" name="TextBox 561"/>
          <p:cNvSpPr txBox="1"/>
          <p:nvPr/>
        </p:nvSpPr>
        <p:spPr>
          <a:xfrm>
            <a:off x="4223766" y="3384169"/>
            <a:ext cx="25728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solidFill>
                  <a:srgbClr val="231F1F"/>
                </a:solidFill>
              </a:rPr>
              <a:t>ammonia</a:t>
            </a:r>
            <a:r>
              <a:rPr lang="en-US" altLang="ko-KR" sz="1000" dirty="0">
                <a:solidFill>
                  <a:srgbClr val="231F1F"/>
                </a:solidFill>
              </a:rPr>
              <a:t>bleach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63" name="TextBox 562"/>
          <p:cNvSpPr txBox="1"/>
          <p:nvPr/>
        </p:nvSpPr>
        <p:spPr>
          <a:xfrm>
            <a:off x="5027930" y="3634994"/>
            <a:ext cx="99644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solidFill>
                  <a:srgbClr val="231F1F"/>
                </a:solidFill>
              </a:rPr>
              <a:t>hydroxide</a:t>
            </a:r>
            <a:endParaRPr lang="ko-KR" altLang="ko-KR" sz="900" dirty="0">
              <a:solidFill>
                <a:srgbClr val="231F1F"/>
              </a:solidFill>
            </a:endParaRPr>
          </a:p>
        </p:txBody>
      </p:sp>
      <p:sp>
        <p:nvSpPr>
          <p:cNvPr id="564" name="TextBox 563"/>
          <p:cNvSpPr txBox="1"/>
          <p:nvPr/>
        </p:nvSpPr>
        <p:spPr>
          <a:xfrm>
            <a:off x="3761105" y="4062349"/>
            <a:ext cx="7893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tears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65" name="TextBox 564"/>
          <p:cNvSpPr txBox="1"/>
          <p:nvPr/>
        </p:nvSpPr>
        <p:spPr>
          <a:xfrm>
            <a:off x="1134237" y="4588383"/>
            <a:ext cx="56127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2325116" algn="l"/>
                <a:tab pos="4311650" algn="l"/>
              </a:tabLst>
            </a:pPr>
            <a:r>
              <a:rPr lang="en-US" altLang="ko-KR" sz="900" dirty="0">
                <a:solidFill>
                  <a:srgbClr val="231F1F"/>
                </a:solidFill>
              </a:rPr>
              <a:t>Acidic Increased</a:t>
            </a:r>
            <a:r>
              <a:rPr lang="en-US" altLang="ko-KR" dirty="0"/>
              <a:t>	</a:t>
            </a:r>
            <a:r>
              <a:rPr lang="en-US" altLang="ko-KR" sz="900" dirty="0">
                <a:solidFill>
                  <a:srgbClr val="231F1F"/>
                </a:solidFill>
              </a:rPr>
              <a:t>Neutral</a:t>
            </a:r>
            <a:r>
              <a:rPr lang="en-US" altLang="ko-KR" dirty="0"/>
              <a:t>	</a:t>
            </a:r>
            <a:r>
              <a:rPr lang="en-US" altLang="ko-KR" sz="900" dirty="0">
                <a:solidFill>
                  <a:srgbClr val="231F1F"/>
                </a:solidFill>
              </a:rPr>
              <a:t>Alkaline Increas</a:t>
            </a:r>
            <a:endParaRPr lang="ko-KR" altLang="ko-KR" sz="900" dirty="0">
              <a:solidFill>
                <a:srgbClr val="231F1F"/>
              </a:solidFill>
            </a:endParaRPr>
          </a:p>
        </p:txBody>
      </p:sp>
      <p:sp>
        <p:nvSpPr>
          <p:cNvPr id="566" name="TextBox 565"/>
          <p:cNvSpPr txBox="1"/>
          <p:nvPr/>
        </p:nvSpPr>
        <p:spPr>
          <a:xfrm>
            <a:off x="6851396" y="4892675"/>
            <a:ext cx="66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45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4037584" y="4739259"/>
            <a:ext cx="1108583" cy="0"/>
          </a:xfrm>
          <a:custGeom>
            <a:avLst/>
            <a:gdLst>
              <a:gd name="connsiteX0" fmla="*/ 0 w 0"/>
              <a:gd name="connsiteY0" fmla="*/ 0 w 0"/>
              <a:gd name="connsiteX1" fmla="*/ 0 w 0"/>
              <a:gd name="connsiteY1" fmla="*/ 0 w 0"/>
              <a:gd name="connsiteX2" fmla="*/ 0 w 0"/>
              <a:gd name="connsiteY2" fmla="*/ 0 w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08583">
                <a:moveTo>
                  <a:pt x="0" y="0"/>
                </a:moveTo>
                <a:lnTo>
                  <a:pt x="1095883" y="0"/>
                </a:lnTo>
                <a:lnTo>
                  <a:pt x="1108583" y="0"/>
                </a:lnTo>
              </a:path>
            </a:pathLst>
          </a:custGeom>
          <a:noFill/>
          <a:ln>
            <a:solidFill>
              <a:srgbClr val="231F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5123942" y="4707509"/>
            <a:ext cx="117475" cy="63500"/>
          </a:xfrm>
          <a:custGeom>
            <a:avLst/>
            <a:gdLst>
              <a:gd name="connsiteX0" fmla="*/ 0 w 0"/>
              <a:gd name="connsiteY0" fmla="*/ 0 w 0"/>
              <a:gd name="connsiteX1" fmla="*/ 0 w 0"/>
              <a:gd name="connsiteY1" fmla="*/ 0 w 0"/>
              <a:gd name="connsiteX2" fmla="*/ 0 w 0"/>
              <a:gd name="connsiteY2" fmla="*/ 0 w 0"/>
              <a:gd name="connsiteX3" fmla="*/ 0 w 0"/>
              <a:gd name="connsiteY3" fmla="*/ 0 w 0"/>
              <a:gd name="connsiteX4" fmla="*/ 0 w 0"/>
              <a:gd name="connsiteY4" fmla="*/ 0 w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475" h="63500">
                <a:moveTo>
                  <a:pt x="117475" y="31750"/>
                </a:moveTo>
                <a:lnTo>
                  <a:pt x="0" y="63500"/>
                </a:lnTo>
                <a:lnTo>
                  <a:pt x="15875" y="38100"/>
                </a:lnTo>
                <a:lnTo>
                  <a:pt x="15875" y="25400"/>
                </a:lnTo>
                <a:lnTo>
                  <a:pt x="0" y="0"/>
                </a:lnTo>
              </a:path>
            </a:pathLst>
          </a:custGeom>
          <a:solidFill>
            <a:srgbClr val="231F1F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2364486" y="4739259"/>
            <a:ext cx="1045718" cy="0"/>
          </a:xfrm>
          <a:custGeom>
            <a:avLst/>
            <a:gdLst>
              <a:gd name="connsiteX0" fmla="*/ 0 w 0"/>
              <a:gd name="connsiteY0" fmla="*/ 0 w 0"/>
              <a:gd name="connsiteX1" fmla="*/ 0 w 0"/>
              <a:gd name="connsiteY1" fmla="*/ 0 w 0"/>
              <a:gd name="connsiteX2" fmla="*/ 0 w 0"/>
              <a:gd name="connsiteY2" fmla="*/ 0 w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5718">
                <a:moveTo>
                  <a:pt x="1045718" y="0"/>
                </a:moveTo>
                <a:lnTo>
                  <a:pt x="12700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231F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2269236" y="4707509"/>
            <a:ext cx="117475" cy="63500"/>
          </a:xfrm>
          <a:custGeom>
            <a:avLst/>
            <a:gdLst>
              <a:gd name="connsiteX0" fmla="*/ 0 w 0"/>
              <a:gd name="connsiteY0" fmla="*/ 0 w 0"/>
              <a:gd name="connsiteX1" fmla="*/ 0 w 0"/>
              <a:gd name="connsiteY1" fmla="*/ 0 w 0"/>
              <a:gd name="connsiteX2" fmla="*/ 0 w 0"/>
              <a:gd name="connsiteY2" fmla="*/ 0 w 0"/>
              <a:gd name="connsiteX3" fmla="*/ 0 w 0"/>
              <a:gd name="connsiteY3" fmla="*/ 0 w 0"/>
              <a:gd name="connsiteX4" fmla="*/ 0 w 0"/>
              <a:gd name="connsiteY4" fmla="*/ 0 w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475" h="63500">
                <a:moveTo>
                  <a:pt x="0" y="31750"/>
                </a:moveTo>
                <a:lnTo>
                  <a:pt x="117475" y="0"/>
                </a:lnTo>
                <a:lnTo>
                  <a:pt x="101600" y="25400"/>
                </a:lnTo>
                <a:lnTo>
                  <a:pt x="101600" y="38100"/>
                </a:lnTo>
                <a:lnTo>
                  <a:pt x="117475" y="63500"/>
                </a:lnTo>
              </a:path>
            </a:pathLst>
          </a:custGeom>
          <a:solidFill>
            <a:srgbClr val="231F1F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5737"/>
            <a:ext cx="7559675" cy="52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TextBox 569"/>
          <p:cNvSpPr txBox="1"/>
          <p:nvPr/>
        </p:nvSpPr>
        <p:spPr>
          <a:xfrm>
            <a:off x="503809" y="546227"/>
            <a:ext cx="3835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ACEF"/>
                </a:solidFill>
              </a:rPr>
              <a:t>4. PreConditions For Good Water</a:t>
            </a:r>
            <a:endParaRPr lang="ko-KR" altLang="ko-KR" dirty="0">
              <a:solidFill>
                <a:srgbClr val="00ACEF"/>
              </a:solidFill>
            </a:endParaRPr>
          </a:p>
        </p:txBody>
      </p:sp>
      <p:sp>
        <p:nvSpPr>
          <p:cNvPr id="571" name="TextBox 570"/>
          <p:cNvSpPr txBox="1"/>
          <p:nvPr/>
        </p:nvSpPr>
        <p:spPr>
          <a:xfrm>
            <a:off x="503809" y="1003427"/>
            <a:ext cx="45633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- E Coli is the main cause of Diseases Spread By Water and should not be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72" name="TextBox 571"/>
          <p:cNvSpPr txBox="1"/>
          <p:nvPr/>
        </p:nvSpPr>
        <p:spPr>
          <a:xfrm>
            <a:off x="503809" y="1193927"/>
            <a:ext cx="36297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found over the baseline figure for germs &amp; bacterium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73" name="TextBox 572"/>
          <p:cNvSpPr txBox="1"/>
          <p:nvPr/>
        </p:nvSpPr>
        <p:spPr>
          <a:xfrm>
            <a:off x="503809" y="1384427"/>
            <a:ext cx="34555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- Chemicals, Rust, Heavy Metals should not be found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74" name="TextBox 573"/>
          <p:cNvSpPr txBox="1"/>
          <p:nvPr/>
        </p:nvSpPr>
        <p:spPr>
          <a:xfrm>
            <a:off x="503809" y="1574927"/>
            <a:ext cx="38944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- Calcium &amp; other minerals should be dissolved in balance.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75" name="TextBox 574"/>
          <p:cNvSpPr txBox="1"/>
          <p:nvPr/>
        </p:nvSpPr>
        <p:spPr>
          <a:xfrm>
            <a:off x="503809" y="1765427"/>
            <a:ext cx="29940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- pH range should be between pH8 and pH9.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76" name="TextBox 575"/>
          <p:cNvSpPr txBox="1"/>
          <p:nvPr/>
        </p:nvSpPr>
        <p:spPr>
          <a:xfrm>
            <a:off x="503809" y="1955927"/>
            <a:ext cx="46220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- Water has to be cold. (it should be less than 20 ~25 degrees centigrade .)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77" name="TextBox 576"/>
          <p:cNvSpPr txBox="1"/>
          <p:nvPr/>
        </p:nvSpPr>
        <p:spPr>
          <a:xfrm>
            <a:off x="503809" y="2146427"/>
            <a:ext cx="43098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- It has to be rich in Hydrogen Ions. (Or plenty of oxygen has to be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78" name="TextBox 577"/>
          <p:cNvSpPr txBox="1"/>
          <p:nvPr/>
        </p:nvSpPr>
        <p:spPr>
          <a:xfrm>
            <a:off x="503809" y="2336927"/>
            <a:ext cx="18652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dissolved in the water.)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79" name="TextBox 578"/>
          <p:cNvSpPr txBox="1"/>
          <p:nvPr/>
        </p:nvSpPr>
        <p:spPr>
          <a:xfrm>
            <a:off x="503809" y="2527427"/>
            <a:ext cx="20411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- Water taste must be good.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80" name="TextBox 579"/>
          <p:cNvSpPr txBox="1"/>
          <p:nvPr/>
        </p:nvSpPr>
        <p:spPr>
          <a:xfrm>
            <a:off x="6851396" y="4935093"/>
            <a:ext cx="66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47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TextBox 580"/>
          <p:cNvSpPr txBox="1"/>
          <p:nvPr/>
        </p:nvSpPr>
        <p:spPr>
          <a:xfrm>
            <a:off x="489077" y="394335"/>
            <a:ext cx="5210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ACEF"/>
                </a:solidFill>
              </a:rPr>
              <a:t>5. What Kind Of Water Are You Drinking Now?</a:t>
            </a:r>
            <a:endParaRPr lang="ko-KR" altLang="ko-KR" dirty="0">
              <a:solidFill>
                <a:srgbClr val="00ACEF"/>
              </a:solidFill>
            </a:endParaRPr>
          </a:p>
        </p:txBody>
      </p:sp>
      <p:sp>
        <p:nvSpPr>
          <p:cNvPr id="582" name="TextBox 581"/>
          <p:cNvSpPr txBox="1"/>
          <p:nvPr/>
        </p:nvSpPr>
        <p:spPr>
          <a:xfrm>
            <a:off x="489077" y="830707"/>
            <a:ext cx="11520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00ACEF"/>
                </a:solidFill>
              </a:rPr>
              <a:t></a:t>
            </a:r>
            <a:r>
              <a:rPr lang="en-US" altLang="ko-KR" sz="1000" dirty="0">
                <a:solidFill>
                  <a:srgbClr val="231F1F"/>
                </a:solidFill>
              </a:rPr>
              <a:t>Tap Water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83" name="TextBox 582"/>
          <p:cNvSpPr txBox="1"/>
          <p:nvPr/>
        </p:nvSpPr>
        <p:spPr>
          <a:xfrm>
            <a:off x="489077" y="1016635"/>
            <a:ext cx="69620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It is treated with Chlorine to sterilize various types of pathogenic bacteria in the water. However, it can be harmful to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84" name="TextBox 583"/>
          <p:cNvSpPr txBox="1"/>
          <p:nvPr/>
        </p:nvSpPr>
        <p:spPr>
          <a:xfrm>
            <a:off x="489077" y="1194435"/>
            <a:ext cx="69612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the body, due to the Chlorine Residue left, behind in the tap water. To make matters worse, water contaminated by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85" name="TextBox 584"/>
          <p:cNvSpPr txBox="1"/>
          <p:nvPr/>
        </p:nvSpPr>
        <p:spPr>
          <a:xfrm>
            <a:off x="489077" y="1372235"/>
            <a:ext cx="36329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germs from rusty water pipes poses a threat to our health.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86" name="TextBox 585"/>
          <p:cNvSpPr txBox="1"/>
          <p:nvPr/>
        </p:nvSpPr>
        <p:spPr>
          <a:xfrm>
            <a:off x="489077" y="1719707"/>
            <a:ext cx="12884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00ACEF"/>
                </a:solidFill>
              </a:rPr>
              <a:t></a:t>
            </a:r>
            <a:r>
              <a:rPr lang="en-US" altLang="ko-KR" sz="1000" dirty="0">
                <a:solidFill>
                  <a:srgbClr val="231F1F"/>
                </a:solidFill>
              </a:rPr>
              <a:t>Boiled Water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87" name="TextBox 586"/>
          <p:cNvSpPr txBox="1"/>
          <p:nvPr/>
        </p:nvSpPr>
        <p:spPr>
          <a:xfrm>
            <a:off x="489077" y="1905635"/>
            <a:ext cx="69653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When water is boiled, various germs &amp; bacteria are destroyed, but at the same time, what”s beneficial to the body can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88" name="TextBox 587"/>
          <p:cNvSpPr txBox="1"/>
          <p:nvPr/>
        </p:nvSpPr>
        <p:spPr>
          <a:xfrm>
            <a:off x="489077" y="2083435"/>
            <a:ext cx="44066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also be destroyed. Therefore, boiled water can be described”dead water.”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89" name="TextBox 588"/>
          <p:cNvSpPr txBox="1"/>
          <p:nvPr/>
        </p:nvSpPr>
        <p:spPr>
          <a:xfrm>
            <a:off x="489077" y="2430907"/>
            <a:ext cx="25673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00ACEF"/>
                </a:solidFill>
              </a:rPr>
              <a:t></a:t>
            </a:r>
            <a:r>
              <a:rPr lang="en-US" altLang="ko-KR" sz="1000" dirty="0">
                <a:solidFill>
                  <a:srgbClr val="231F1F"/>
                </a:solidFill>
              </a:rPr>
              <a:t>Underground Water &amp; Spring Water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90" name="TextBox 589"/>
          <p:cNvSpPr txBox="1"/>
          <p:nvPr/>
        </p:nvSpPr>
        <p:spPr>
          <a:xfrm>
            <a:off x="489077" y="2616835"/>
            <a:ext cx="69604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Various types of waste waters, sewage &amp; fertilizers contaminate the soil and underground water. And the acid rain from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91" name="TextBox 590"/>
          <p:cNvSpPr txBox="1"/>
          <p:nvPr/>
        </p:nvSpPr>
        <p:spPr>
          <a:xfrm>
            <a:off x="489077" y="2794635"/>
            <a:ext cx="69597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various kinds of air pollutants can acidify the soil and n soak its way underground, compromising the water there as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92" name="TextBox 591"/>
          <p:cNvSpPr txBox="1"/>
          <p:nvPr/>
        </p:nvSpPr>
        <p:spPr>
          <a:xfrm>
            <a:off x="489077" y="2972435"/>
            <a:ext cx="24747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well as the water between rock beds.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93" name="TextBox 592"/>
          <p:cNvSpPr txBox="1"/>
          <p:nvPr/>
        </p:nvSpPr>
        <p:spPr>
          <a:xfrm>
            <a:off x="489077" y="3319907"/>
            <a:ext cx="18346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00ACEF"/>
                </a:solidFill>
              </a:rPr>
              <a:t></a:t>
            </a:r>
            <a:r>
              <a:rPr lang="en-US" altLang="ko-KR" sz="1000" dirty="0">
                <a:solidFill>
                  <a:srgbClr val="231F1F"/>
                </a:solidFill>
              </a:rPr>
              <a:t>Reverse Osmosis Water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94" name="TextBox 593"/>
          <p:cNvSpPr txBox="1"/>
          <p:nvPr/>
        </p:nvSpPr>
        <p:spPr>
          <a:xfrm>
            <a:off x="489077" y="3505835"/>
            <a:ext cx="69594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Various kinds of beneficial minerals, such as Calcium, Magnesium &amp; Potassium in the water are filtered and removed.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95" name="TextBox 594"/>
          <p:cNvSpPr txBox="1"/>
          <p:nvPr/>
        </p:nvSpPr>
        <p:spPr>
          <a:xfrm>
            <a:off x="489077" y="3683635"/>
            <a:ext cx="69670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The more RO water we drink, the higher risks we face of disease and illness, such as stroke or cardiovascular disease,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96" name="TextBox 595"/>
          <p:cNvSpPr txBox="1"/>
          <p:nvPr/>
        </p:nvSpPr>
        <p:spPr>
          <a:xfrm>
            <a:off x="489077" y="3861435"/>
            <a:ext cx="44657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due to leaching valuable minerals out of our body like the teeth &amp; bones.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97" name="TextBox 596"/>
          <p:cNvSpPr txBox="1"/>
          <p:nvPr/>
        </p:nvSpPr>
        <p:spPr>
          <a:xfrm>
            <a:off x="489077" y="4208907"/>
            <a:ext cx="13578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00ACEF"/>
                </a:solidFill>
              </a:rPr>
              <a:t></a:t>
            </a:r>
            <a:r>
              <a:rPr lang="en-US" altLang="ko-KR" sz="1000" dirty="0">
                <a:solidFill>
                  <a:srgbClr val="231F1F"/>
                </a:solidFill>
              </a:rPr>
              <a:t>Ionized Water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98" name="TextBox 597"/>
          <p:cNvSpPr txBox="1"/>
          <p:nvPr/>
        </p:nvSpPr>
        <p:spPr>
          <a:xfrm>
            <a:off x="489077" y="4394835"/>
            <a:ext cx="69650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Tap water is filtered before it is electrolyzed into Alkaline Ionized Water and Acidic Ionized Water. Alkaline Ionized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99" name="TextBox 598"/>
          <p:cNvSpPr txBox="1"/>
          <p:nvPr/>
        </p:nvSpPr>
        <p:spPr>
          <a:xfrm>
            <a:off x="489077" y="4572635"/>
            <a:ext cx="69615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Water helps neutralize the body constitution, scavenging Oxygen Free Radicals while balancing the body metabolism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600" name="TextBox 599"/>
          <p:cNvSpPr txBox="1"/>
          <p:nvPr/>
        </p:nvSpPr>
        <p:spPr>
          <a:xfrm>
            <a:off x="489077" y="4750435"/>
            <a:ext cx="60312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more towards Alkalinity. Acidic Ionized Water can also be used for cleansing and sterilizing purposes.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601" name="TextBox 600"/>
          <p:cNvSpPr txBox="1"/>
          <p:nvPr/>
        </p:nvSpPr>
        <p:spPr>
          <a:xfrm>
            <a:off x="384175" y="4935093"/>
            <a:ext cx="66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48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94" y="33337"/>
            <a:ext cx="3810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5870" y="44732"/>
            <a:ext cx="3733801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7467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13914" y="-2609850"/>
            <a:ext cx="5400929" cy="36636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80009" y="554609"/>
            <a:ext cx="6323711" cy="428117"/>
          </a:xfrm>
          <a:prstGeom prst="rect">
            <a:avLst/>
          </a:prstGeom>
          <a:solidFill>
            <a:srgbClr val="F8A70C"/>
          </a:solidFill>
          <a:ln w="3175">
            <a:solidFill>
              <a:srgbClr val="231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0480">
              <a:lnSpc>
                <a:spcPts val="3125"/>
              </a:lnSpc>
            </a:pPr>
            <a:r>
              <a:rPr lang="en-US" altLang="ko-KR" sz="1600" dirty="0">
                <a:solidFill>
                  <a:srgbClr val="231F1F"/>
                </a:solidFill>
              </a:rPr>
              <a:t>1. Foods and Cuisines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63677" y="1003554"/>
            <a:ext cx="1951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an egg</a:t>
            </a:r>
            <a:r>
              <a:rPr lang="en-US" altLang="ko-KR" sz="1200" dirty="0">
                <a:solidFill>
                  <a:srgbClr val="231F1F"/>
                </a:solidFill>
              </a:rPr>
              <a:t>’</a:t>
            </a:r>
            <a:r>
              <a:rPr lang="en-US" altLang="ko-KR" sz="1200" b="1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boiled</a:t>
            </a:r>
            <a:endParaRPr lang="ko-KR" altLang="ko-KR" sz="1200" b="1" dirty="0">
              <a:solidFill>
                <a:srgbClr val="231F1F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63677" y="1200404"/>
            <a:ext cx="65317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The reason why a soft-boiled egg is good for digestion is that its acidic cholesterol gives the egg a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63677" y="1378204"/>
            <a:ext cx="696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Chewy texture, as the yolk is cooked. Here’s a cooking tip. If you put an egg in alkaline water and boil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63677" y="1556004"/>
            <a:ext cx="56528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it, you can enjoy a delicious soft-boiled, smooth &amp; chewy egg about 5 minutes later.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63677" y="1733804"/>
            <a:ext cx="5803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Do you still boil water to prepare green tea? That can be an annoying task, especially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63677" y="1911604"/>
            <a:ext cx="64192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on a hot summer day. However, if you put a tea-pack in cold Alkaline water, you instantly have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63677" y="2089404"/>
            <a:ext cx="62494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 strongly-concentrated green tea, thanks to its excellent permeability by the smaller water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63677" y="2267204"/>
            <a:ext cx="47800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cluster of Alkaline Ionized Water than that of RO water, for instance.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63677" y="2603754"/>
            <a:ext cx="17937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rice’s cooked</a:t>
            </a:r>
            <a:endParaRPr lang="ko-KR" altLang="ko-KR" sz="1200" b="1" dirty="0">
              <a:solidFill>
                <a:srgbClr val="231F1F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63677" y="2800604"/>
            <a:ext cx="69649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If you cook rice with Alkaline Water, it’s cooked fast and keeps its flavor without becoming mushy.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63677" y="2978404"/>
            <a:ext cx="69620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Plus, you will use a little less water than in common cooking. When you squeeze fruits or vegetables to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63677" y="3156204"/>
            <a:ext cx="69589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make juices to drink or to make extracts for condiments, you can preserve the freshness of the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63677" y="3334004"/>
            <a:ext cx="53261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leftovers by soaking them in Acidic Water, before storing them in the fridge.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63677" y="3670554"/>
            <a:ext cx="44203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</a:t>
            </a:r>
            <a:r>
              <a:rPr lang="en-US" altLang="ko-KR" sz="1200" dirty="0">
                <a:solidFill>
                  <a:srgbClr val="231F1F"/>
                </a:solidFill>
              </a:rPr>
              <a:t>’</a:t>
            </a:r>
            <a:r>
              <a:rPr lang="en-US" altLang="ko-KR" sz="1200" b="1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 worried about pesticides on the vegetables you eat</a:t>
            </a:r>
            <a:endParaRPr lang="ko-KR" altLang="ko-KR" sz="1200" b="1" dirty="0">
              <a:solidFill>
                <a:srgbClr val="231F1F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63677" y="3867404"/>
            <a:ext cx="60521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You can remove pesticides and bacteria on the vegetables by first rinsing them in Acidic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63677" y="4045204"/>
            <a:ext cx="63944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Water and then washing them with Alkaline Ionized Water. Acidic Water is five times stronger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63677" y="4223004"/>
            <a:ext cx="65742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than tap water in terms of its sterilization properties. Its strong acidicity can destroy about 99.9%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63677" y="4400804"/>
            <a:ext cx="58368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of viruses on the surface . It also accelerates the growth rate of crops and helps the to produce a higher yield.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63677" y="4682037"/>
            <a:ext cx="6104556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000" dirty="0"/>
              <a:t>Suppressive effects of electrolyzed reduced water on </a:t>
            </a:r>
            <a:r>
              <a:rPr lang="en-US" altLang="ko-KR" sz="1000" dirty="0" err="1"/>
              <a:t>alloxan</a:t>
            </a:r>
            <a:r>
              <a:rPr lang="en-US" altLang="ko-KR" sz="1000" dirty="0"/>
              <a:t>-induced apoptosis and type 1 diabetes mellitus-</a:t>
            </a:r>
          </a:p>
          <a:p>
            <a:r>
              <a:rPr lang="en-US" altLang="ko-KR" sz="1000" dirty="0">
                <a:hlinkClick r:id="rId3"/>
              </a:rPr>
              <a:t>Li, Y.</a:t>
            </a:r>
            <a:r>
              <a:rPr lang="en-US" altLang="ko-KR" sz="1000" dirty="0"/>
              <a:t> ;  </a:t>
            </a:r>
            <a:r>
              <a:rPr lang="en-US" altLang="ko-KR" sz="1000" dirty="0">
                <a:hlinkClick r:id="rId4"/>
              </a:rPr>
              <a:t>Hamasaki, T.</a:t>
            </a:r>
            <a:r>
              <a:rPr lang="en-US" altLang="ko-KR" sz="1000" dirty="0"/>
              <a:t> ;  </a:t>
            </a:r>
            <a:r>
              <a:rPr lang="en-US" altLang="ko-KR" sz="1000" dirty="0" err="1">
                <a:hlinkClick r:id="rId5"/>
              </a:rPr>
              <a:t>Nakamichi</a:t>
            </a:r>
            <a:r>
              <a:rPr lang="en-US" altLang="ko-KR" sz="1000" dirty="0">
                <a:hlinkClick r:id="rId5"/>
              </a:rPr>
              <a:t>, N.</a:t>
            </a:r>
            <a:r>
              <a:rPr lang="en-US" altLang="ko-KR" sz="1000" dirty="0"/>
              <a:t> ;  </a:t>
            </a:r>
            <a:r>
              <a:rPr lang="en-US" altLang="ko-KR" sz="1000" dirty="0" err="1">
                <a:hlinkClick r:id="rId6"/>
              </a:rPr>
              <a:t>Kashiwagi</a:t>
            </a:r>
            <a:r>
              <a:rPr lang="en-US" altLang="ko-KR" sz="1000" dirty="0">
                <a:hlinkClick r:id="rId6"/>
              </a:rPr>
              <a:t>, T.</a:t>
            </a:r>
            <a:r>
              <a:rPr lang="en-US" altLang="ko-KR" sz="1000" dirty="0"/>
              <a:t> ;  </a:t>
            </a:r>
            <a:r>
              <a:rPr lang="en-US" altLang="ko-KR" sz="1000" dirty="0">
                <a:hlinkClick r:id="rId7"/>
              </a:rPr>
              <a:t>Komatsu, T.</a:t>
            </a:r>
            <a:r>
              <a:rPr lang="en-US" altLang="ko-KR" sz="1000" dirty="0"/>
              <a:t> ;  </a:t>
            </a:r>
            <a:r>
              <a:rPr lang="en-US" altLang="ko-KR" sz="1000" dirty="0">
                <a:hlinkClick r:id="rId8"/>
              </a:rPr>
              <a:t>Ye, J.</a:t>
            </a:r>
            <a:r>
              <a:rPr lang="en-US" altLang="ko-KR" sz="1000" dirty="0"/>
              <a:t> ;  </a:t>
            </a:r>
            <a:r>
              <a:rPr lang="en-US" altLang="ko-KR" sz="1000" dirty="0" err="1">
                <a:hlinkClick r:id="rId9"/>
              </a:rPr>
              <a:t>Teruya</a:t>
            </a:r>
            <a:r>
              <a:rPr lang="en-US" altLang="ko-KR" sz="1000" dirty="0">
                <a:hlinkClick r:id="rId9"/>
              </a:rPr>
              <a:t>, K.</a:t>
            </a:r>
            <a:r>
              <a:rPr lang="en-US" altLang="ko-KR" sz="1000" dirty="0"/>
              <a:t> ;  </a:t>
            </a:r>
            <a:r>
              <a:rPr lang="en-US" altLang="ko-KR" sz="1000" dirty="0">
                <a:hlinkClick r:id="rId10"/>
              </a:rPr>
              <a:t>Abe, M.</a:t>
            </a:r>
            <a:r>
              <a:rPr lang="en-US" altLang="ko-KR" sz="1000" dirty="0"/>
              <a:t> ;  </a:t>
            </a:r>
            <a:r>
              <a:rPr lang="en-US" altLang="ko-KR" sz="1000" dirty="0">
                <a:hlinkClick r:id="rId11"/>
              </a:rPr>
              <a:t>Yan, H.</a:t>
            </a:r>
            <a:r>
              <a:rPr lang="en-US" altLang="ko-KR" sz="1000" dirty="0"/>
              <a:t> ;  Kinjo, T</a:t>
            </a:r>
          </a:p>
          <a:p>
            <a:r>
              <a:rPr lang="en-US" altLang="ko-KR" sz="1000" u="sng" dirty="0">
                <a:hlinkClick r:id="rId12"/>
              </a:rPr>
              <a:t>Springer Science + Business Media</a:t>
            </a:r>
            <a:r>
              <a:rPr lang="en-US" altLang="ko-KR" sz="1000" u="sng" dirty="0"/>
              <a:t> ; 2011 </a:t>
            </a:r>
            <a:endParaRPr lang="en-US" altLang="ko-KR" sz="1000" dirty="0"/>
          </a:p>
          <a:p>
            <a:r>
              <a:rPr lang="en-US" altLang="ko-KR" sz="1000" dirty="0">
                <a:solidFill>
                  <a:srgbClr val="231F1F"/>
                </a:solidFill>
              </a:rPr>
              <a:t> 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889496" y="4977511"/>
            <a:ext cx="5927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5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7" y="33337"/>
            <a:ext cx="3627579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6933" y="109537"/>
            <a:ext cx="3832741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460596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337"/>
            <a:ext cx="3856037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6037" y="33337"/>
            <a:ext cx="36576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80758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337"/>
            <a:ext cx="4008437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5966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97" y="-95631"/>
            <a:ext cx="4919472" cy="5473954"/>
          </a:xfrm>
          <a:prstGeom prst="rect">
            <a:avLst/>
          </a:prstGeom>
        </p:spPr>
      </p:pic>
      <p:sp>
        <p:nvSpPr>
          <p:cNvPr id="606" name="TextBox 605"/>
          <p:cNvSpPr txBox="1"/>
          <p:nvPr/>
        </p:nvSpPr>
        <p:spPr>
          <a:xfrm>
            <a:off x="2916682" y="846836"/>
            <a:ext cx="449072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000" dirty="0">
                <a:solidFill>
                  <a:srgbClr val="1A53A1"/>
                </a:solidFill>
              </a:rPr>
              <a:t>Electrolyzed Reduced</a:t>
            </a:r>
            <a:endParaRPr lang="ko-KR" altLang="ko-KR" sz="3000" dirty="0">
              <a:solidFill>
                <a:srgbClr val="1A53A1"/>
              </a:solidFill>
            </a:endParaRPr>
          </a:p>
        </p:txBody>
      </p:sp>
      <p:sp>
        <p:nvSpPr>
          <p:cNvPr id="607" name="TextBox 606"/>
          <p:cNvSpPr txBox="1"/>
          <p:nvPr/>
        </p:nvSpPr>
        <p:spPr>
          <a:xfrm>
            <a:off x="4156964" y="1215898"/>
            <a:ext cx="325120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000" dirty="0">
                <a:solidFill>
                  <a:srgbClr val="1A53A1"/>
                </a:solidFill>
              </a:rPr>
              <a:t>Alkaline Water</a:t>
            </a:r>
            <a:endParaRPr lang="ko-KR" altLang="ko-KR" sz="3000" dirty="0">
              <a:solidFill>
                <a:srgbClr val="1A53A1"/>
              </a:solidFill>
            </a:endParaRPr>
          </a:p>
        </p:txBody>
      </p:sp>
      <p:sp>
        <p:nvSpPr>
          <p:cNvPr id="608" name="TextBox 607"/>
          <p:cNvSpPr txBox="1"/>
          <p:nvPr/>
        </p:nvSpPr>
        <p:spPr>
          <a:xfrm>
            <a:off x="384175" y="4935093"/>
            <a:ext cx="66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52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703637" cy="540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5071" y="24959"/>
            <a:ext cx="3810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39772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337"/>
            <a:ext cx="4237037" cy="533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66015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/>
          <p:cNvSpPr/>
          <p:nvPr/>
        </p:nvSpPr>
        <p:spPr>
          <a:xfrm>
            <a:off x="527304" y="540004"/>
            <a:ext cx="6344412" cy="47586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0">
              <a:lnSpc>
                <a:spcPts val="2790"/>
              </a:lnSpc>
            </a:pPr>
            <a:r>
              <a:rPr lang="en-US" altLang="ko-KR" dirty="0">
                <a:solidFill>
                  <a:srgbClr val="00ACEF"/>
                </a:solidFill>
              </a:rPr>
              <a:t>8. Functional Comparison Of Different Types Of Water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1591691" y="1093470"/>
            <a:ext cx="3175" cy="3641598"/>
          </a:xfrm>
          <a:prstGeom prst="line">
            <a:avLst/>
          </a:prstGeom>
          <a:ln w="6350">
            <a:solidFill>
              <a:srgbClr val="231F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515743" y="1093470"/>
            <a:ext cx="3175" cy="3641598"/>
          </a:xfrm>
          <a:prstGeom prst="line">
            <a:avLst/>
          </a:prstGeom>
          <a:ln w="6350">
            <a:solidFill>
              <a:srgbClr val="231F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751707" y="1093470"/>
            <a:ext cx="3175" cy="3641598"/>
          </a:xfrm>
          <a:prstGeom prst="line">
            <a:avLst/>
          </a:prstGeom>
          <a:ln w="6350">
            <a:solidFill>
              <a:srgbClr val="231F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831715" y="1093470"/>
            <a:ext cx="3175" cy="3641598"/>
          </a:xfrm>
          <a:prstGeom prst="line">
            <a:avLst/>
          </a:prstGeom>
          <a:ln w="6350">
            <a:solidFill>
              <a:srgbClr val="231F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546354" y="1099820"/>
            <a:ext cx="6467221" cy="3639312"/>
          </a:xfrm>
          <a:prstGeom prst="rect">
            <a:avLst/>
          </a:prstGeom>
          <a:solidFill>
            <a:srgbClr val="E5F6FD"/>
          </a:solidFill>
          <a:ln w="3175">
            <a:solidFill>
              <a:srgbClr val="231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1203325">
              <a:lnSpc>
                <a:spcPts val="1820"/>
              </a:lnSpc>
              <a:tabLst>
                <a:tab pos="2151126" algn="l"/>
                <a:tab pos="3348355" algn="l"/>
                <a:tab pos="4998466" algn="l"/>
              </a:tabLst>
            </a:pPr>
            <a:r>
              <a:rPr lang="en-US" altLang="ko-KR" sz="11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Boiled Water</a:t>
            </a:r>
            <a:r>
              <a:rPr lang="en-US" altLang="ko-KR" dirty="0"/>
              <a:t>	</a:t>
            </a:r>
            <a:r>
              <a:rPr lang="en-US" altLang="ko-KR" sz="10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Taken from a</a:t>
            </a:r>
            <a:r>
              <a:rPr lang="en-US" altLang="ko-KR" dirty="0"/>
              <a:t>	</a:t>
            </a:r>
            <a:r>
              <a:rPr lang="en-US" altLang="ko-KR" sz="10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Purifiedwater(reverse</a:t>
            </a:r>
            <a:r>
              <a:rPr lang="en-US" altLang="ko-KR" dirty="0"/>
              <a:t>	</a:t>
            </a:r>
            <a:r>
              <a:rPr lang="en-US" altLang="ko-KR" sz="1200" dirty="0">
                <a:solidFill>
                  <a:srgbClr val="276C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Alkaline water</a:t>
            </a:r>
          </a:p>
          <a:p>
            <a:pPr indent="2363470">
              <a:lnSpc>
                <a:spcPts val="1360"/>
              </a:lnSpc>
              <a:tabLst>
                <a:tab pos="3427730" algn="l"/>
              </a:tabLst>
            </a:pPr>
            <a:r>
              <a:rPr lang="en-US" altLang="ko-KR" sz="10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mountain.</a:t>
            </a:r>
            <a:r>
              <a:rPr lang="en-US" altLang="ko-KR" dirty="0"/>
              <a:t>	</a:t>
            </a:r>
            <a:r>
              <a:rPr lang="en-US" altLang="ko-KR" sz="10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osmosismethod)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268605">
              <a:lnSpc>
                <a:spcPts val="2285"/>
              </a:lnSpc>
              <a:tabLst>
                <a:tab pos="1327658" algn="l"/>
                <a:tab pos="2438654" algn="l"/>
                <a:tab pos="3610483" algn="l"/>
                <a:tab pos="5251831" algn="l"/>
              </a:tabLst>
            </a:pPr>
            <a:r>
              <a:rPr lang="en-US" altLang="ko-KR" sz="10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size</a:t>
            </a:r>
            <a:r>
              <a:rPr lang="en-US" altLang="ko-KR" dirty="0"/>
              <a:t>	</a:t>
            </a:r>
            <a:r>
              <a:rPr lang="en-US" altLang="ko-KR" sz="1000" dirty="0">
                <a:solidFill>
                  <a:srgbClr val="231F1F"/>
                </a:solidFill>
              </a:rPr>
              <a:t>111.6Hz</a:t>
            </a:r>
            <a:r>
              <a:rPr lang="en-US" altLang="ko-KR" dirty="0"/>
              <a:t>	</a:t>
            </a:r>
            <a:r>
              <a:rPr lang="en-US" altLang="ko-KR" sz="1000" dirty="0">
                <a:solidFill>
                  <a:srgbClr val="231F1F"/>
                </a:solidFill>
              </a:rPr>
              <a:t>100Hz</a:t>
            </a:r>
            <a:r>
              <a:rPr lang="en-US" altLang="ko-KR" dirty="0"/>
              <a:t>	</a:t>
            </a:r>
            <a:r>
              <a:rPr lang="en-US" altLang="ko-KR" sz="1000" dirty="0">
                <a:solidFill>
                  <a:srgbClr val="231F1F"/>
                </a:solidFill>
              </a:rPr>
              <a:t>150Hz</a:t>
            </a:r>
            <a:r>
              <a:rPr lang="en-US" altLang="ko-KR" dirty="0"/>
              <a:t>	</a:t>
            </a:r>
            <a:r>
              <a:rPr lang="en-US" altLang="ko-KR" sz="1000" dirty="0">
                <a:solidFill>
                  <a:srgbClr val="276C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54Hz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328295">
              <a:lnSpc>
                <a:spcPts val="1800"/>
              </a:lnSpc>
              <a:tabLst>
                <a:tab pos="1458849" algn="l"/>
                <a:tab pos="2506472" algn="l"/>
                <a:tab pos="3678301" algn="l"/>
                <a:tab pos="5271008" algn="l"/>
              </a:tabLst>
            </a:pPr>
            <a:r>
              <a:rPr lang="en-US" altLang="ko-KR" sz="10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Oxygen</a:t>
            </a:r>
            <a:r>
              <a:rPr lang="en-US" altLang="ko-KR" dirty="0"/>
              <a:t>	</a:t>
            </a:r>
            <a:r>
              <a:rPr lang="en-US" altLang="ko-KR" sz="11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altLang="ko-KR" dirty="0"/>
              <a:t>	</a:t>
            </a:r>
            <a:r>
              <a:rPr lang="en-US" altLang="ko-KR" sz="11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  <a:r>
              <a:rPr lang="en-US" altLang="ko-KR" dirty="0"/>
              <a:t>	</a:t>
            </a:r>
            <a:r>
              <a:rPr lang="en-US" altLang="ko-KR" sz="11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</a:t>
            </a:r>
            <a:r>
              <a:rPr lang="en-US" altLang="ko-KR" dirty="0"/>
              <a:t>	</a:t>
            </a:r>
            <a:r>
              <a:rPr lang="en-US" altLang="ko-KR" sz="1000" dirty="0">
                <a:solidFill>
                  <a:srgbClr val="276C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341630">
              <a:lnSpc>
                <a:spcPts val="1800"/>
              </a:lnSpc>
              <a:tabLst>
                <a:tab pos="1440053" algn="l"/>
                <a:tab pos="2256155" algn="l"/>
                <a:tab pos="3557270" algn="l"/>
                <a:tab pos="5271008" algn="l"/>
              </a:tabLst>
            </a:pPr>
            <a:r>
              <a:rPr lang="en-US" altLang="ko-KR" sz="10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</a:t>
            </a:r>
            <a:r>
              <a:rPr lang="en-US" altLang="ko-KR" dirty="0"/>
              <a:t>	</a:t>
            </a:r>
            <a:r>
              <a:rPr lang="en-US" altLang="ko-KR" sz="11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 </a:t>
            </a:r>
            <a:r>
              <a:rPr lang="en-US" altLang="ko-KR" dirty="0"/>
              <a:t>	</a:t>
            </a:r>
            <a:r>
              <a:rPr lang="en-US" altLang="ko-KR" sz="11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amount </a:t>
            </a:r>
            <a:r>
              <a:rPr lang="en-US" altLang="ko-KR" dirty="0"/>
              <a:t>	</a:t>
            </a:r>
            <a:r>
              <a:rPr lang="en-US" altLang="ko-KR" sz="11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at all</a:t>
            </a:r>
            <a:r>
              <a:rPr lang="en-US" altLang="ko-KR" dirty="0"/>
              <a:t>	</a:t>
            </a:r>
            <a:r>
              <a:rPr lang="en-US" altLang="ko-KR" sz="1000" dirty="0">
                <a:solidFill>
                  <a:srgbClr val="276C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134620">
              <a:lnSpc>
                <a:spcPts val="1800"/>
              </a:lnSpc>
              <a:tabLst>
                <a:tab pos="1392301" algn="l"/>
                <a:tab pos="2385441" algn="l"/>
                <a:tab pos="3697097" algn="l"/>
                <a:tab pos="5169281" algn="l"/>
              </a:tabLst>
            </a:pPr>
            <a:r>
              <a:rPr lang="en-US" altLang="ko-KR" sz="10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Sterilizing Power</a:t>
            </a:r>
            <a:r>
              <a:rPr lang="en-US" altLang="ko-KR" dirty="0"/>
              <a:t>	</a:t>
            </a:r>
            <a:r>
              <a:rPr lang="en-US" altLang="ko-KR" sz="11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  <a:r>
              <a:rPr lang="en-US" altLang="ko-KR" dirty="0"/>
              <a:t>	</a:t>
            </a:r>
            <a:r>
              <a:rPr lang="en-US" altLang="ko-KR" sz="11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at all</a:t>
            </a:r>
            <a:r>
              <a:rPr lang="en-US" altLang="ko-KR" dirty="0"/>
              <a:t>	</a:t>
            </a:r>
            <a:r>
              <a:rPr lang="en-US" altLang="ko-KR" sz="11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altLang="ko-KR" dirty="0"/>
              <a:t>	</a:t>
            </a:r>
            <a:r>
              <a:rPr lang="en-US" altLang="ko-KR" sz="1000" dirty="0">
                <a:solidFill>
                  <a:srgbClr val="276C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Excellent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118745">
              <a:lnSpc>
                <a:spcPts val="1800"/>
              </a:lnSpc>
              <a:tabLst>
                <a:tab pos="1186180" algn="l"/>
                <a:tab pos="2448306" algn="l"/>
                <a:tab pos="3424555" algn="l"/>
                <a:tab pos="5169281" algn="l"/>
              </a:tabLst>
            </a:pPr>
            <a:r>
              <a:rPr lang="en-US" altLang="ko-KR" sz="10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Absorbing Power </a:t>
            </a:r>
            <a:r>
              <a:rPr lang="en-US" altLang="ko-KR" dirty="0"/>
              <a:t>	</a:t>
            </a:r>
            <a:r>
              <a:rPr lang="en-US" altLang="ko-KR" sz="11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very good</a:t>
            </a:r>
            <a:r>
              <a:rPr lang="en-US" altLang="ko-KR" dirty="0"/>
              <a:t>	</a:t>
            </a:r>
            <a:r>
              <a:rPr lang="en-US" altLang="ko-KR" sz="11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en-US" altLang="ko-KR" dirty="0"/>
              <a:t>	</a:t>
            </a:r>
            <a:r>
              <a:rPr lang="en-US" altLang="ko-KR" sz="11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very good</a:t>
            </a:r>
            <a:r>
              <a:rPr lang="en-US" altLang="ko-KR" dirty="0"/>
              <a:t>	</a:t>
            </a:r>
            <a:r>
              <a:rPr lang="en-US" altLang="ko-KR" sz="1000" dirty="0">
                <a:solidFill>
                  <a:srgbClr val="276C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Excellent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169545">
              <a:lnSpc>
                <a:spcPts val="1265"/>
              </a:lnSpc>
              <a:tabLst>
                <a:tab pos="1458849" algn="l"/>
                <a:tab pos="2525141" algn="l"/>
                <a:tab pos="3403219" algn="l"/>
                <a:tab pos="4524502" algn="l"/>
              </a:tabLst>
            </a:pPr>
            <a:r>
              <a:rPr lang="en-US" altLang="ko-KR" sz="10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benefit</a:t>
            </a:r>
            <a:r>
              <a:rPr lang="en-US" altLang="ko-KR" dirty="0"/>
              <a:t>	</a:t>
            </a:r>
            <a:r>
              <a:rPr lang="en-US" altLang="ko-KR" sz="11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altLang="ko-KR" dirty="0"/>
              <a:t>	</a:t>
            </a:r>
            <a:r>
              <a:rPr lang="en-US" altLang="ko-KR" sz="11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altLang="ko-KR" dirty="0"/>
              <a:t>	</a:t>
            </a:r>
            <a:r>
              <a:rPr lang="en-US" altLang="ko-KR" sz="11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altLang="ko-KR" sz="9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(manufactured</a:t>
            </a:r>
            <a:r>
              <a:rPr lang="en-US" altLang="ko-KR" dirty="0"/>
              <a:t>	</a:t>
            </a:r>
            <a:r>
              <a:rPr lang="en-US" altLang="ko-KR" sz="1000" dirty="0">
                <a:solidFill>
                  <a:srgbClr val="276CB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Excellent(Approved as a medical device)</a:t>
            </a:r>
          </a:p>
          <a:p>
            <a:pPr indent="3575050">
              <a:lnSpc>
                <a:spcPts val="1180"/>
              </a:lnSpc>
            </a:pPr>
            <a:r>
              <a:rPr lang="en-US" altLang="ko-KR" sz="9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  <a:r>
              <a:rPr lang="en-US" altLang="ko-KR" sz="900" dirty="0">
                <a:solidFill>
                  <a:srgbClr val="231F1F"/>
                </a:solidFill>
              </a:rPr>
              <a:t>)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540004" y="1514983"/>
            <a:ext cx="6479921" cy="3175"/>
          </a:xfrm>
          <a:prstGeom prst="line">
            <a:avLst/>
          </a:prstGeom>
          <a:ln w="6350">
            <a:solidFill>
              <a:srgbClr val="231F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40004" y="2054860"/>
            <a:ext cx="6479921" cy="3175"/>
          </a:xfrm>
          <a:prstGeom prst="line">
            <a:avLst/>
          </a:prstGeom>
          <a:ln w="6350">
            <a:solidFill>
              <a:srgbClr val="231F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40004" y="2594864"/>
            <a:ext cx="6479921" cy="3175"/>
          </a:xfrm>
          <a:prstGeom prst="line">
            <a:avLst/>
          </a:prstGeom>
          <a:ln w="6350">
            <a:solidFill>
              <a:srgbClr val="231F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40004" y="3134868"/>
            <a:ext cx="6479921" cy="3175"/>
          </a:xfrm>
          <a:prstGeom prst="line">
            <a:avLst/>
          </a:prstGeom>
          <a:ln w="6350">
            <a:solidFill>
              <a:srgbClr val="231F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540004" y="3674872"/>
            <a:ext cx="6479921" cy="3175"/>
          </a:xfrm>
          <a:prstGeom prst="line">
            <a:avLst/>
          </a:prstGeom>
          <a:ln w="6350">
            <a:solidFill>
              <a:srgbClr val="231F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40004" y="4214876"/>
            <a:ext cx="6479921" cy="3175"/>
          </a:xfrm>
          <a:prstGeom prst="line">
            <a:avLst/>
          </a:prstGeom>
          <a:ln w="6350">
            <a:solidFill>
              <a:srgbClr val="231F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5" name="TextBox 604"/>
          <p:cNvSpPr txBox="1"/>
          <p:nvPr/>
        </p:nvSpPr>
        <p:spPr>
          <a:xfrm>
            <a:off x="6851396" y="4935093"/>
            <a:ext cx="66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51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087"/>
            <a:ext cx="7589753" cy="53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545832" y="-95631"/>
            <a:ext cx="4919472" cy="5473954"/>
          </a:xfrm>
          <a:prstGeom prst="rect">
            <a:avLst/>
          </a:prstGeom>
        </p:spPr>
      </p:pic>
      <p:sp>
        <p:nvSpPr>
          <p:cNvPr id="609" name="TextBox 608"/>
          <p:cNvSpPr txBox="1"/>
          <p:nvPr/>
        </p:nvSpPr>
        <p:spPr>
          <a:xfrm>
            <a:off x="450977" y="628015"/>
            <a:ext cx="3341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231F1F"/>
                </a:solidFill>
              </a:rPr>
              <a:t>1. Electrolyzed Alkaline Water</a:t>
            </a:r>
            <a:endParaRPr lang="ko-KR" altLang="ko-KR" dirty="0">
              <a:solidFill>
                <a:srgbClr val="231F1F"/>
              </a:solidFill>
            </a:endParaRPr>
          </a:p>
        </p:txBody>
      </p:sp>
      <p:sp>
        <p:nvSpPr>
          <p:cNvPr id="610" name="TextBox 609"/>
          <p:cNvSpPr txBox="1"/>
          <p:nvPr/>
        </p:nvSpPr>
        <p:spPr>
          <a:xfrm>
            <a:off x="453009" y="1063879"/>
            <a:ext cx="6579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276CBE"/>
                </a:solidFill>
              </a:rPr>
              <a:t>- For Medical Purposes </a:t>
            </a:r>
            <a:r>
              <a:rPr lang="en-US" altLang="ko-KR" sz="1000" dirty="0">
                <a:solidFill>
                  <a:srgbClr val="231F1F"/>
                </a:solidFill>
              </a:rPr>
              <a:t>: It helps cure diseases, such as gastric disorders, diabetes, obesity, skin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611" name="TextBox 610"/>
          <p:cNvSpPr txBox="1"/>
          <p:nvPr/>
        </p:nvSpPr>
        <p:spPr>
          <a:xfrm>
            <a:off x="2395347" y="1275715"/>
            <a:ext cx="22091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trouble &amp; allergic dermatitis.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612" name="TextBox 611"/>
          <p:cNvSpPr txBox="1"/>
          <p:nvPr/>
        </p:nvSpPr>
        <p:spPr>
          <a:xfrm>
            <a:off x="453009" y="1825879"/>
            <a:ext cx="62423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276CBE"/>
                </a:solidFill>
              </a:rPr>
              <a:t>- For Drinking</a:t>
            </a:r>
            <a:r>
              <a:rPr lang="en-US" altLang="ko-KR" sz="1000" dirty="0">
                <a:solidFill>
                  <a:srgbClr val="231F1F"/>
                </a:solidFill>
              </a:rPr>
              <a:t>: It enhances water taste with plenty of oxygen and minerals, such as Calcium,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613" name="TextBox 612"/>
          <p:cNvSpPr txBox="1"/>
          <p:nvPr/>
        </p:nvSpPr>
        <p:spPr>
          <a:xfrm>
            <a:off x="1562100" y="2037715"/>
            <a:ext cx="46983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Magnesium, Potassium &amp; Sodium. It accelerates metabolism with its fast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614" name="TextBox 613"/>
          <p:cNvSpPr txBox="1"/>
          <p:nvPr/>
        </p:nvSpPr>
        <p:spPr>
          <a:xfrm>
            <a:off x="1562100" y="2228215"/>
            <a:ext cx="40880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Infiltration of body cells, helping to fight obesity &amp; various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615" name="TextBox 614"/>
          <p:cNvSpPr txBox="1"/>
          <p:nvPr/>
        </p:nvSpPr>
        <p:spPr>
          <a:xfrm>
            <a:off x="1562100" y="2418715"/>
            <a:ext cx="22077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treat aging-related ailments.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57268" y="3013456"/>
            <a:ext cx="2122297" cy="1811909"/>
          </a:xfrm>
          <a:prstGeom prst="rect">
            <a:avLst/>
          </a:prstGeom>
        </p:spPr>
      </p:pic>
      <p:sp>
        <p:nvSpPr>
          <p:cNvPr id="616" name="TextBox 615"/>
          <p:cNvSpPr txBox="1"/>
          <p:nvPr/>
        </p:nvSpPr>
        <p:spPr>
          <a:xfrm>
            <a:off x="453009" y="2968879"/>
            <a:ext cx="4708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276CBE"/>
                </a:solidFill>
              </a:rPr>
              <a:t>- For Cooking</a:t>
            </a:r>
            <a:r>
              <a:rPr lang="en-US" altLang="ko-KR" sz="1000" dirty="0">
                <a:solidFill>
                  <a:srgbClr val="231F1F"/>
                </a:solidFill>
              </a:rPr>
              <a:t>: It helps remove the bitter &amp; sour taste of vegetables.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617" name="TextBox 616"/>
          <p:cNvSpPr txBox="1"/>
          <p:nvPr/>
        </p:nvSpPr>
        <p:spPr>
          <a:xfrm>
            <a:off x="6851396" y="4935093"/>
            <a:ext cx="66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53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TextBox 602"/>
          <p:cNvSpPr txBox="1"/>
          <p:nvPr/>
        </p:nvSpPr>
        <p:spPr>
          <a:xfrm>
            <a:off x="445008" y="495427"/>
            <a:ext cx="4866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00ACEF"/>
                </a:solidFill>
              </a:rPr>
              <a:t>7. Main Compositions &amp; Features Of The Filter</a:t>
            </a:r>
            <a:endParaRPr lang="ko-KR" altLang="ko-KR" dirty="0">
              <a:solidFill>
                <a:srgbClr val="00ACEF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631063" y="1085215"/>
            <a:ext cx="6501574" cy="3918712"/>
          </a:xfrm>
          <a:prstGeom prst="rect">
            <a:avLst/>
          </a:prstGeom>
          <a:solidFill>
            <a:srgbClr val="EAF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2141220">
              <a:lnSpc>
                <a:spcPts val="1915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Silver-added activated carbon: Enhances sterilization performance, preventing</a:t>
            </a:r>
          </a:p>
          <a:p>
            <a:pPr indent="2104390">
              <a:lnSpc>
                <a:spcPts val="1595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germ-proliferation inside the filter.</a:t>
            </a:r>
          </a:p>
          <a:p>
            <a:pPr indent="2105660">
              <a:lnSpc>
                <a:spcPts val="16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Granular activated carbon: Absorbs and removes various organic chemical</a:t>
            </a:r>
          </a:p>
          <a:p>
            <a:pPr indent="2104390">
              <a:lnSpc>
                <a:spcPts val="1595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substances, including chlorine, fertilizer, carcinogens and water odor.</a:t>
            </a:r>
          </a:p>
          <a:p>
            <a:pPr indent="2105660">
              <a:lnSpc>
                <a:spcPts val="16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Calcium sulfite : Absorbs and neutralizes the unfiltered CL2, enhancing water taste.</a:t>
            </a:r>
          </a:p>
          <a:p>
            <a:pPr indent="2105660">
              <a:lnSpc>
                <a:spcPts val="16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PE Plane Filter : Filters any harmful foreign substances, inside the filter.</a:t>
            </a:r>
          </a:p>
          <a:p>
            <a:pPr indent="2105660">
              <a:lnSpc>
                <a:spcPts val="16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Bio-treatment : Sterilizes and breaks down the leftover-residues, removing odors</a:t>
            </a:r>
          </a:p>
          <a:p>
            <a:pPr indent="2130425">
              <a:lnSpc>
                <a:spcPts val="1595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and preventing any secondary contamination, inside the filter.</a:t>
            </a:r>
          </a:p>
          <a:p>
            <a:pPr indent="2105660">
              <a:lnSpc>
                <a:spcPts val="16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Special Carbon Block Filter : Performs as Pre-filter, Activated Carbon Filter,</a:t>
            </a:r>
          </a:p>
          <a:p>
            <a:pPr indent="2104390">
              <a:lnSpc>
                <a:spcPts val="1595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Silver-added Activated Carbon Filter, all at the same time.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282" y="1111853"/>
            <a:ext cx="1770507" cy="3706622"/>
          </a:xfrm>
          <a:prstGeom prst="rect">
            <a:avLst/>
          </a:prstGeom>
        </p:spPr>
      </p:pic>
      <p:sp>
        <p:nvSpPr>
          <p:cNvPr id="604" name="TextBox 603"/>
          <p:cNvSpPr txBox="1"/>
          <p:nvPr/>
        </p:nvSpPr>
        <p:spPr>
          <a:xfrm>
            <a:off x="384175" y="4935093"/>
            <a:ext cx="66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50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TextBox 617"/>
          <p:cNvSpPr txBox="1"/>
          <p:nvPr/>
        </p:nvSpPr>
        <p:spPr>
          <a:xfrm>
            <a:off x="510540" y="486664"/>
            <a:ext cx="65483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276CBE"/>
                </a:solidFill>
              </a:rPr>
              <a:t>- For Making Ice-tea with a Tea Bag </a:t>
            </a:r>
            <a:r>
              <a:rPr lang="en-US" altLang="ko-KR" sz="1000" dirty="0">
                <a:solidFill>
                  <a:srgbClr val="231F1F"/>
                </a:solidFill>
              </a:rPr>
              <a:t>: Experiment on the effects that Alkaline Ionized Water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619" name="TextBox 618"/>
          <p:cNvSpPr txBox="1"/>
          <p:nvPr/>
        </p:nvSpPr>
        <p:spPr>
          <a:xfrm>
            <a:off x="2832227" y="698627"/>
            <a:ext cx="447763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has in terms of its filtration, solubility &amp; absorption in a Green Tea.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6839" y="968375"/>
            <a:ext cx="5521579" cy="1829943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604139" y="2836926"/>
            <a:ext cx="6341491" cy="403098"/>
          </a:xfrm>
          <a:prstGeom prst="rect">
            <a:avLst/>
          </a:prstGeom>
          <a:solidFill>
            <a:srgbClr val="DAEE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88620">
              <a:lnSpc>
                <a:spcPts val="1370"/>
              </a:lnSpc>
              <a:tabLst>
                <a:tab pos="1243203" algn="l"/>
              </a:tabLst>
            </a:pPr>
            <a:r>
              <a:rPr lang="en-US" altLang="ko-KR" sz="8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 Water</a:t>
            </a:r>
            <a:r>
              <a:rPr lang="en-US" altLang="ko-KR" sz="1100" dirty="0"/>
              <a:t>	</a:t>
            </a:r>
            <a:r>
              <a:rPr lang="en-US" altLang="ko-KR" sz="8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 Alkaline Reduced Water        Weak Alkaline Reduced Water        Strong Alkaline Reduced Water</a:t>
            </a:r>
          </a:p>
          <a:p>
            <a:pPr indent="418465">
              <a:lnSpc>
                <a:spcPts val="1500"/>
              </a:lnSpc>
              <a:tabLst>
                <a:tab pos="1829054" algn="l"/>
                <a:tab pos="3286887" algn="l"/>
                <a:tab pos="4804410" algn="l"/>
              </a:tabLst>
            </a:pPr>
            <a:r>
              <a:rPr lang="en-US" altLang="ko-KR" sz="11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(pH4-5)</a:t>
            </a:r>
            <a:r>
              <a:rPr lang="en-US" altLang="ko-KR" dirty="0"/>
              <a:t>	</a:t>
            </a:r>
            <a:r>
              <a:rPr lang="en-US" altLang="ko-KR" sz="11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(pH7-8)</a:t>
            </a:r>
            <a:r>
              <a:rPr lang="en-US" altLang="ko-KR" dirty="0"/>
              <a:t>	</a:t>
            </a:r>
            <a:r>
              <a:rPr lang="en-US" altLang="ko-KR" sz="11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(pH8-9)</a:t>
            </a:r>
            <a:r>
              <a:rPr lang="en-US" altLang="ko-KR" dirty="0"/>
              <a:t>	</a:t>
            </a:r>
            <a:r>
              <a:rPr lang="en-US" altLang="ko-KR" sz="11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(pH9-10)</a:t>
            </a:r>
          </a:p>
        </p:txBody>
      </p:sp>
      <p:sp>
        <p:nvSpPr>
          <p:cNvPr id="620" name="TextBox 619"/>
          <p:cNvSpPr txBox="1"/>
          <p:nvPr/>
        </p:nvSpPr>
        <p:spPr>
          <a:xfrm>
            <a:off x="508762" y="3365627"/>
            <a:ext cx="63414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Alkaline Reduced Water can infiltrate body cells faster than ordinary water due to its minimized water cluster.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621" name="TextBox 620"/>
          <p:cNvSpPr txBox="1"/>
          <p:nvPr/>
        </p:nvSpPr>
        <p:spPr>
          <a:xfrm>
            <a:off x="508762" y="3556127"/>
            <a:ext cx="47994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For Teas &amp; Coffee : It helps remove bitter &amp; sour taste, enriching their aromas.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622" name="TextBox 621"/>
          <p:cNvSpPr txBox="1"/>
          <p:nvPr/>
        </p:nvSpPr>
        <p:spPr>
          <a:xfrm>
            <a:off x="508762" y="3746627"/>
            <a:ext cx="43968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For Mixing With Whisky : It helps the taste, making it mild and smooth.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623" name="TextBox 622"/>
          <p:cNvSpPr txBox="1"/>
          <p:nvPr/>
        </p:nvSpPr>
        <p:spPr>
          <a:xfrm>
            <a:off x="508762" y="4089527"/>
            <a:ext cx="362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rgbClr val="558CD1"/>
                </a:solidFill>
              </a:rPr>
              <a:t>Astringent Effect of Acidic Ionized Wate</a:t>
            </a:r>
            <a:endParaRPr lang="ko-KR" altLang="ko-KR" sz="1400" dirty="0">
              <a:solidFill>
                <a:srgbClr val="558CD1"/>
              </a:solidFill>
            </a:endParaRPr>
          </a:p>
        </p:txBody>
      </p:sp>
      <p:sp>
        <p:nvSpPr>
          <p:cNvPr id="624" name="TextBox 623"/>
          <p:cNvSpPr txBox="1"/>
          <p:nvPr/>
        </p:nvSpPr>
        <p:spPr>
          <a:xfrm>
            <a:off x="562737" y="4296664"/>
            <a:ext cx="65176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276CBE"/>
                </a:solidFill>
              </a:rPr>
              <a:t>For Washing </a:t>
            </a:r>
            <a:r>
              <a:rPr lang="en-US" altLang="ko-KR" sz="1000" dirty="0">
                <a:solidFill>
                  <a:srgbClr val="231F1F"/>
                </a:solidFill>
              </a:rPr>
              <a:t>: It can be used for washing the face &amp; hair, gargling, bathing and as an after-shave.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625" name="TextBox 624"/>
          <p:cNvSpPr txBox="1"/>
          <p:nvPr/>
        </p:nvSpPr>
        <p:spPr>
          <a:xfrm>
            <a:off x="384175" y="4963414"/>
            <a:ext cx="66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54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Box 72"/>
          <p:cNvSpPr txBox="1"/>
          <p:nvPr/>
        </p:nvSpPr>
        <p:spPr>
          <a:xfrm>
            <a:off x="450977" y="463677"/>
            <a:ext cx="2602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Dried Bread becomes soft again</a:t>
            </a:r>
            <a:endParaRPr lang="ko-KR" altLang="ko-KR" sz="1200" b="1" dirty="0">
              <a:solidFill>
                <a:srgbClr val="231F1F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50977" y="673227"/>
            <a:ext cx="67840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Leftover Bread, kept inside in the fridge for a long time, used to get dried and hard to chew. You can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50977" y="863727"/>
            <a:ext cx="67953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make it soft again by spaying it lightly with a mixture of Alkaline Ionized Water, a spoonful of sugar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50977" y="1054227"/>
            <a:ext cx="25055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and a couple of drops of whisky.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1804" y="1261110"/>
            <a:ext cx="3098927" cy="3448177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450977" y="1416177"/>
            <a:ext cx="20401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make beer cold</a:t>
            </a:r>
            <a:endParaRPr lang="ko-KR" altLang="ko-KR" sz="1200" b="1" dirty="0">
              <a:solidFill>
                <a:srgbClr val="231F1F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50977" y="1625727"/>
            <a:ext cx="68972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When a friend of yours drops by for a beer, you can cool a warm bottle of beer quickly by wrapping it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50977" y="1816227"/>
            <a:ext cx="51313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in a towel soaked in Alkaline Water and ice-cubes and fanning it briefly.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50977" y="2178177"/>
            <a:ext cx="28160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you parboil green vegetables</a:t>
            </a:r>
            <a:endParaRPr lang="ko-KR" altLang="ko-KR" sz="1200" b="1" dirty="0">
              <a:solidFill>
                <a:srgbClr val="231F1F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450977" y="2387727"/>
            <a:ext cx="65260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You can enjoy the crispness of fresh green vegetables with their delicious flavor, if you parboil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99508" y="2633948"/>
            <a:ext cx="46521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them briefly in Reduced Alkaline Water, before eating or cooking.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50977" y="2940177"/>
            <a:ext cx="2080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remove Pork Fat</a:t>
            </a:r>
            <a:endParaRPr lang="ko-KR" altLang="ko-KR" sz="1200" b="1" dirty="0">
              <a:solidFill>
                <a:srgbClr val="231F1F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50977" y="3149727"/>
            <a:ext cx="62811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You can remove pork fat by dipping the meat in Acidic Water and rubbing it a little, before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50977" y="3340227"/>
            <a:ext cx="70730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cooking. If you boil pork in Acidic Water, you can increase the pleasure of chewing a tender piece of pork while reducing its fatty taste. 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32617" y="3549672"/>
            <a:ext cx="4968027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The melamine excretion effect of the electrolyzed reduced water in melamine-fed mice ; </a:t>
            </a:r>
          </a:p>
          <a:p>
            <a:r>
              <a:rPr lang="en-US" altLang="ko-KR" sz="1000" dirty="0">
                <a:solidFill>
                  <a:srgbClr val="231F1F"/>
                </a:solidFill>
              </a:rPr>
              <a:t>Yoon, Y. S. , Kim, D. H. , Kim, S. K. , Song, S. B. , Uh, Y. , </a:t>
            </a:r>
            <a:r>
              <a:rPr lang="en-US" altLang="ko-KR" sz="1000" dirty="0" err="1">
                <a:solidFill>
                  <a:srgbClr val="231F1F"/>
                </a:solidFill>
              </a:rPr>
              <a:t>Jin</a:t>
            </a:r>
            <a:r>
              <a:rPr lang="en-US" altLang="ko-KR" sz="1000" dirty="0">
                <a:solidFill>
                  <a:srgbClr val="231F1F"/>
                </a:solidFill>
              </a:rPr>
              <a:t>, D. , Qi, X. F. , </a:t>
            </a:r>
            <a:r>
              <a:rPr lang="en-US" altLang="ko-KR" sz="1000" dirty="0" err="1">
                <a:solidFill>
                  <a:srgbClr val="231F1F"/>
                </a:solidFill>
              </a:rPr>
              <a:t>Teng</a:t>
            </a:r>
            <a:r>
              <a:rPr lang="en-US" altLang="ko-KR" sz="1000" dirty="0">
                <a:solidFill>
                  <a:srgbClr val="231F1F"/>
                </a:solidFill>
              </a:rPr>
              <a:t>, Y. C. , Lee, K. J.</a:t>
            </a:r>
          </a:p>
          <a:p>
            <a:r>
              <a:rPr lang="en-US" altLang="ko-KR" sz="1000" dirty="0">
                <a:solidFill>
                  <a:srgbClr val="231F1F"/>
                </a:solidFill>
              </a:rPr>
              <a:t>Food and chemical toxicology ; 2011</a:t>
            </a:r>
          </a:p>
          <a:p>
            <a:r>
              <a:rPr lang="en-US" altLang="ko-KR" sz="1000" dirty="0">
                <a:solidFill>
                  <a:srgbClr val="231F1F"/>
                </a:solidFill>
              </a:rPr>
              <a:t> 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90029" y="4300537"/>
            <a:ext cx="44526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enhance the taste of tea, coffee and spirits like vodka</a:t>
            </a:r>
            <a:endParaRPr lang="ko-KR" altLang="ko-KR" sz="1200" b="1" dirty="0">
              <a:solidFill>
                <a:srgbClr val="231F1F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61791" y="4557107"/>
            <a:ext cx="6962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Alkaline Water removes the bitterness of tea and coffee and enriches their taste . The taste of spirits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51688" y="4709287"/>
            <a:ext cx="38788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are improved with ice-cubes, made of Alkaline Water..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22275" y="4977511"/>
            <a:ext cx="5927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6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TextBox 625"/>
          <p:cNvSpPr txBox="1"/>
          <p:nvPr/>
        </p:nvSpPr>
        <p:spPr>
          <a:xfrm>
            <a:off x="450977" y="619252"/>
            <a:ext cx="4980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231F1F"/>
                </a:solidFill>
              </a:rPr>
              <a:t>2.Main Causes For The Body Becomes Acidic</a:t>
            </a:r>
            <a:endParaRPr lang="ko-KR" altLang="ko-KR" dirty="0">
              <a:solidFill>
                <a:srgbClr val="231F1F"/>
              </a:solidFill>
            </a:endParaRPr>
          </a:p>
        </p:txBody>
      </p:sp>
      <p:sp>
        <p:nvSpPr>
          <p:cNvPr id="627" name="TextBox 626"/>
          <p:cNvSpPr txBox="1"/>
          <p:nvPr/>
        </p:nvSpPr>
        <p:spPr>
          <a:xfrm>
            <a:off x="3601593" y="1488567"/>
            <a:ext cx="18575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>
                <a:solidFill>
                  <a:srgbClr val="276CBE"/>
                </a:solidFill>
              </a:rPr>
              <a:t>10% : Minor Factors</a:t>
            </a:r>
            <a:endParaRPr lang="ko-KR" altLang="ko-KR" sz="1100" dirty="0">
              <a:solidFill>
                <a:srgbClr val="276CBE"/>
              </a:solidFill>
            </a:endParaRPr>
          </a:p>
        </p:txBody>
      </p:sp>
      <p:sp>
        <p:nvSpPr>
          <p:cNvPr id="628" name="TextBox 627"/>
          <p:cNvSpPr txBox="1"/>
          <p:nvPr/>
        </p:nvSpPr>
        <p:spPr>
          <a:xfrm>
            <a:off x="3601593" y="1679067"/>
            <a:ext cx="36318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>
                <a:solidFill>
                  <a:srgbClr val="276CBE"/>
                </a:solidFill>
              </a:rPr>
              <a:t>90% : Abnormal Enzymes Within The Stomach</a:t>
            </a:r>
            <a:endParaRPr lang="ko-KR" altLang="ko-KR" sz="1100" dirty="0">
              <a:solidFill>
                <a:srgbClr val="276CBE"/>
              </a:solidFill>
            </a:endParaRPr>
          </a:p>
        </p:txBody>
      </p:sp>
      <p:sp>
        <p:nvSpPr>
          <p:cNvPr id="629" name="TextBox 628"/>
          <p:cNvSpPr txBox="1"/>
          <p:nvPr/>
        </p:nvSpPr>
        <p:spPr>
          <a:xfrm>
            <a:off x="3599561" y="2062226"/>
            <a:ext cx="278345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 Breathing Oxygen (2) Stress (3) Smoking</a:t>
            </a:r>
            <a:endParaRPr lang="ko-KR" altLang="ko-KR" sz="1100" dirty="0">
              <a:solidFill>
                <a:srgbClr val="231F1F"/>
              </a:solidFill>
            </a:endParaRPr>
          </a:p>
        </p:txBody>
      </p:sp>
      <p:sp>
        <p:nvSpPr>
          <p:cNvPr id="630" name="TextBox 629"/>
          <p:cNvSpPr txBox="1"/>
          <p:nvPr/>
        </p:nvSpPr>
        <p:spPr>
          <a:xfrm>
            <a:off x="3599561" y="2252726"/>
            <a:ext cx="37284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(4) Drinking (5) Ultraviolet Rays, Radioactive Rays,</a:t>
            </a:r>
            <a:endParaRPr lang="ko-KR" altLang="ko-KR" sz="1100" dirty="0">
              <a:solidFill>
                <a:srgbClr val="231F1F"/>
              </a:solidFill>
            </a:endParaRPr>
          </a:p>
        </p:txBody>
      </p:sp>
      <p:sp>
        <p:nvSpPr>
          <p:cNvPr id="631" name="TextBox 630"/>
          <p:cNvSpPr txBox="1"/>
          <p:nvPr/>
        </p:nvSpPr>
        <p:spPr>
          <a:xfrm>
            <a:off x="3599561" y="2443226"/>
            <a:ext cx="32673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Electromagnetic Waves (6) Excessive Physical Exercise</a:t>
            </a:r>
            <a:endParaRPr lang="ko-KR" altLang="ko-KR" sz="1100" dirty="0">
              <a:solidFill>
                <a:srgbClr val="231F1F"/>
              </a:solidFill>
            </a:endParaRPr>
          </a:p>
        </p:txBody>
      </p:sp>
      <p:sp>
        <p:nvSpPr>
          <p:cNvPr id="632" name="TextBox 631"/>
          <p:cNvSpPr txBox="1"/>
          <p:nvPr/>
        </p:nvSpPr>
        <p:spPr>
          <a:xfrm>
            <a:off x="3599561" y="2633726"/>
            <a:ext cx="31460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(7) Smog, Combustion Gas (8) Germs, Virus Infection</a:t>
            </a:r>
            <a:endParaRPr lang="ko-KR" altLang="ko-KR" sz="1100" dirty="0">
              <a:solidFill>
                <a:srgbClr val="231F1F"/>
              </a:solidFill>
            </a:endParaRPr>
          </a:p>
        </p:txBody>
      </p:sp>
      <p:sp>
        <p:nvSpPr>
          <p:cNvPr id="633" name="TextBox 632"/>
          <p:cNvSpPr txBox="1"/>
          <p:nvPr/>
        </p:nvSpPr>
        <p:spPr>
          <a:xfrm>
            <a:off x="3599561" y="2824226"/>
            <a:ext cx="25808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(9) Administration of Anti-Cancer Medicine</a:t>
            </a:r>
            <a:endParaRPr lang="ko-KR" altLang="ko-KR" sz="1100" dirty="0">
              <a:solidFill>
                <a:srgbClr val="231F1F"/>
              </a:solidFill>
            </a:endParaRPr>
          </a:p>
        </p:txBody>
      </p:sp>
      <p:sp>
        <p:nvSpPr>
          <p:cNvPr id="634" name="TextBox 633"/>
          <p:cNvSpPr txBox="1"/>
          <p:nvPr/>
        </p:nvSpPr>
        <p:spPr>
          <a:xfrm>
            <a:off x="3599561" y="3014726"/>
            <a:ext cx="31607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(10) Raynaud</a:t>
            </a:r>
            <a:r>
              <a:rPr lang="en-US" altLang="ko-KR" sz="1100" b="1" dirty="0">
                <a:solidFill>
                  <a:srgbClr val="231F1F"/>
                </a:solidFill>
              </a:rPr>
              <a:t>’</a:t>
            </a:r>
            <a:r>
              <a:rPr lang="en-US" altLang="ko-KR" sz="11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Phenomenon, Poor Blood Circulation</a:t>
            </a:r>
            <a:endParaRPr lang="ko-KR" altLang="ko-KR" sz="1100" dirty="0">
              <a:solidFill>
                <a:srgbClr val="231F1F"/>
              </a:solidFill>
            </a:endParaRPr>
          </a:p>
        </p:txBody>
      </p:sp>
      <p:sp>
        <p:nvSpPr>
          <p:cNvPr id="635" name="TextBox 634"/>
          <p:cNvSpPr txBox="1"/>
          <p:nvPr/>
        </p:nvSpPr>
        <p:spPr>
          <a:xfrm>
            <a:off x="3599561" y="3405251"/>
            <a:ext cx="37296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Pre-Hepatic Organs Upstream / Post-Hepatic Organs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636" name="TextBox 635"/>
          <p:cNvSpPr txBox="1"/>
          <p:nvPr/>
        </p:nvSpPr>
        <p:spPr>
          <a:xfrm>
            <a:off x="3599561" y="3595751"/>
            <a:ext cx="16435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Downstream Theory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637" name="TextBox 636"/>
          <p:cNvSpPr txBox="1"/>
          <p:nvPr/>
        </p:nvSpPr>
        <p:spPr>
          <a:xfrm>
            <a:off x="3599561" y="3786251"/>
            <a:ext cx="37280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Oxygen Free Radicals or Carcinogens in the Hepatic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638" name="TextBox 637"/>
          <p:cNvSpPr txBox="1"/>
          <p:nvPr/>
        </p:nvSpPr>
        <p:spPr>
          <a:xfrm>
            <a:off x="3599561" y="3976751"/>
            <a:ext cx="18555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Downstream is the main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639" name="TextBox 638"/>
          <p:cNvSpPr txBox="1"/>
          <p:nvPr/>
        </p:nvSpPr>
        <p:spPr>
          <a:xfrm>
            <a:off x="3599561" y="4167251"/>
            <a:ext cx="37275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Factor, generating Cancers &amp; all other diseases in the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640" name="TextBox 639"/>
          <p:cNvSpPr txBox="1"/>
          <p:nvPr/>
        </p:nvSpPr>
        <p:spPr>
          <a:xfrm>
            <a:off x="3599561" y="4357751"/>
            <a:ext cx="152996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Hepatic Upstream.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641" name="TextBox 640"/>
          <p:cNvSpPr txBox="1"/>
          <p:nvPr/>
        </p:nvSpPr>
        <p:spPr>
          <a:xfrm>
            <a:off x="6851396" y="4920869"/>
            <a:ext cx="66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55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2106676" y="2428748"/>
            <a:ext cx="1416685" cy="0"/>
          </a:xfrm>
          <a:custGeom>
            <a:avLst/>
            <a:gdLst>
              <a:gd name="connsiteX0" fmla="*/ 0 w 0"/>
              <a:gd name="connsiteY0" fmla="*/ 0 w 0"/>
              <a:gd name="connsiteX1" fmla="*/ 0 w 0"/>
              <a:gd name="connsiteY1" fmla="*/ 0 w 0"/>
              <a:gd name="connsiteX2" fmla="*/ 0 w 0"/>
              <a:gd name="connsiteY2" fmla="*/ 0 w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16685">
                <a:moveTo>
                  <a:pt x="1416685" y="0"/>
                </a:moveTo>
                <a:lnTo>
                  <a:pt x="1403985" y="0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231F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3501263" y="2396998"/>
            <a:ext cx="117475" cy="63500"/>
          </a:xfrm>
          <a:custGeom>
            <a:avLst/>
            <a:gdLst>
              <a:gd name="connsiteX0" fmla="*/ 0 w 0"/>
              <a:gd name="connsiteY0" fmla="*/ 0 w 0"/>
              <a:gd name="connsiteX1" fmla="*/ 0 w 0"/>
              <a:gd name="connsiteY1" fmla="*/ 0 w 0"/>
              <a:gd name="connsiteX2" fmla="*/ 0 w 0"/>
              <a:gd name="connsiteY2" fmla="*/ 0 w 0"/>
              <a:gd name="connsiteX3" fmla="*/ 0 w 0"/>
              <a:gd name="connsiteY3" fmla="*/ 0 w 0"/>
              <a:gd name="connsiteX4" fmla="*/ 0 w 0"/>
              <a:gd name="connsiteY4" fmla="*/ 0 w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475" h="63500">
                <a:moveTo>
                  <a:pt x="117475" y="31750"/>
                </a:moveTo>
                <a:lnTo>
                  <a:pt x="0" y="63500"/>
                </a:lnTo>
                <a:lnTo>
                  <a:pt x="11049" y="41275"/>
                </a:lnTo>
                <a:lnTo>
                  <a:pt x="11049" y="22225"/>
                </a:lnTo>
                <a:lnTo>
                  <a:pt x="0" y="0"/>
                </a:lnTo>
              </a:path>
            </a:pathLst>
          </a:custGeom>
          <a:solidFill>
            <a:srgbClr val="231F1F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643509" y="2130552"/>
            <a:ext cx="2812415" cy="1742821"/>
          </a:xfrm>
          <a:custGeom>
            <a:avLst/>
            <a:gdLst>
              <a:gd name="connsiteX0" fmla="*/ 0 w 0"/>
              <a:gd name="connsiteY0" fmla="*/ 0 w 0"/>
              <a:gd name="connsiteX1" fmla="*/ 0 w 0"/>
              <a:gd name="connsiteY1" fmla="*/ 0 w 0"/>
              <a:gd name="connsiteX2" fmla="*/ 0 w 0"/>
              <a:gd name="connsiteY2" fmla="*/ 0 w 0"/>
              <a:gd name="connsiteX3" fmla="*/ 0 w 0"/>
              <a:gd name="connsiteY3" fmla="*/ 0 w 0"/>
              <a:gd name="connsiteX4" fmla="*/ 0 w 0"/>
              <a:gd name="connsiteY4" fmla="*/ 0 w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2415" h="1742821">
                <a:moveTo>
                  <a:pt x="2812415" y="871347"/>
                </a:moveTo>
                <a:cubicBezTo>
                  <a:pt x="2812415" y="1352677"/>
                  <a:pt x="2182876" y="1742821"/>
                  <a:pt x="1406271" y="1742821"/>
                </a:cubicBezTo>
                <a:cubicBezTo>
                  <a:pt x="629666" y="1742821"/>
                  <a:pt x="0" y="1352677"/>
                  <a:pt x="0" y="871347"/>
                </a:cubicBezTo>
                <a:cubicBezTo>
                  <a:pt x="0" y="390144"/>
                  <a:pt x="629666" y="0"/>
                  <a:pt x="1406271" y="0"/>
                </a:cubicBezTo>
                <a:cubicBezTo>
                  <a:pt x="2182876" y="0"/>
                  <a:pt x="2812415" y="390144"/>
                  <a:pt x="2812415" y="871347"/>
                </a:cubicBezTo>
              </a:path>
            </a:pathLst>
          </a:custGeom>
          <a:solidFill>
            <a:srgbClr val="1A53A1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ctr"/>
          <a:lstStyle/>
          <a:p>
            <a:pPr indent="0" algn="ctr">
              <a:lnSpc>
                <a:spcPts val="1640"/>
              </a:lnSpc>
            </a:pPr>
            <a:r>
              <a:rPr lang="en-US" altLang="ko-KR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90% Abnormal Enzymes</a:t>
            </a:r>
          </a:p>
          <a:p>
            <a:pPr indent="0" algn="ctr">
              <a:lnSpc>
                <a:spcPts val="1695"/>
              </a:lnSpc>
            </a:pPr>
            <a:r>
              <a:rPr lang="en-US" altLang="ko-KR" sz="1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the Stomach</a:t>
            </a:r>
          </a:p>
        </p:txBody>
      </p:sp>
      <p:sp>
        <p:nvSpPr>
          <p:cNvPr id="23" name="FreeForm 22"/>
          <p:cNvSpPr/>
          <p:nvPr/>
        </p:nvSpPr>
        <p:spPr>
          <a:xfrm>
            <a:off x="636524" y="1986534"/>
            <a:ext cx="2819400" cy="1742821"/>
          </a:xfrm>
          <a:custGeom>
            <a:avLst/>
            <a:gdLst>
              <a:gd name="connsiteX0" fmla="*/ 0 w 0"/>
              <a:gd name="connsiteY0" fmla="*/ 0 w 0"/>
              <a:gd name="connsiteX1" fmla="*/ 0 w 0"/>
              <a:gd name="connsiteY1" fmla="*/ 0 w 0"/>
              <a:gd name="connsiteX2" fmla="*/ 0 w 0"/>
              <a:gd name="connsiteY2" fmla="*/ 0 w 0"/>
              <a:gd name="connsiteX3" fmla="*/ 0 w 0"/>
              <a:gd name="connsiteY3" fmla="*/ 0 w 0"/>
              <a:gd name="connsiteX4" fmla="*/ 0 w 0"/>
              <a:gd name="connsiteY4" fmla="*/ 0 w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9400" h="1742821">
                <a:moveTo>
                  <a:pt x="2819400" y="871347"/>
                </a:moveTo>
                <a:cubicBezTo>
                  <a:pt x="2819400" y="1352677"/>
                  <a:pt x="2188210" y="1742821"/>
                  <a:pt x="1409700" y="1742821"/>
                </a:cubicBezTo>
                <a:cubicBezTo>
                  <a:pt x="631190" y="1742821"/>
                  <a:pt x="0" y="1352677"/>
                  <a:pt x="0" y="871347"/>
                </a:cubicBezTo>
                <a:cubicBezTo>
                  <a:pt x="0" y="390144"/>
                  <a:pt x="631190" y="0"/>
                  <a:pt x="1409700" y="0"/>
                </a:cubicBezTo>
                <a:cubicBezTo>
                  <a:pt x="2188210" y="0"/>
                  <a:pt x="2819400" y="390144"/>
                  <a:pt x="2819400" y="871347"/>
                </a:cubicBezTo>
              </a:path>
            </a:pathLst>
          </a:custGeom>
          <a:solidFill>
            <a:srgbClr val="3F9CC0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1499616" y="2072005"/>
            <a:ext cx="1164336" cy="639318"/>
          </a:xfrm>
          <a:custGeom>
            <a:avLst/>
            <a:gdLst>
              <a:gd name="connsiteX0" fmla="*/ 0 w 0"/>
              <a:gd name="connsiteY0" fmla="*/ 0 w 0"/>
              <a:gd name="connsiteX1" fmla="*/ 0 w 0"/>
              <a:gd name="connsiteY1" fmla="*/ 0 w 0"/>
              <a:gd name="connsiteX2" fmla="*/ 0 w 0"/>
              <a:gd name="connsiteY2" fmla="*/ 0 w 0"/>
              <a:gd name="connsiteX3" fmla="*/ 0 w 0"/>
              <a:gd name="connsiteY3" fmla="*/ 0 w 0"/>
              <a:gd name="connsiteX4" fmla="*/ 0 w 0"/>
              <a:gd name="connsiteY4" fmla="*/ 0 w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4336" h="639318">
                <a:moveTo>
                  <a:pt x="1164336" y="319659"/>
                </a:moveTo>
                <a:cubicBezTo>
                  <a:pt x="1164336" y="496189"/>
                  <a:pt x="903732" y="639318"/>
                  <a:pt x="582168" y="639318"/>
                </a:cubicBezTo>
                <a:cubicBezTo>
                  <a:pt x="260604" y="639318"/>
                  <a:pt x="0" y="496189"/>
                  <a:pt x="0" y="319659"/>
                </a:cubicBezTo>
                <a:cubicBezTo>
                  <a:pt x="0" y="143129"/>
                  <a:pt x="260604" y="0"/>
                  <a:pt x="582168" y="0"/>
                </a:cubicBezTo>
                <a:cubicBezTo>
                  <a:pt x="903732" y="0"/>
                  <a:pt x="1164336" y="143129"/>
                  <a:pt x="1164336" y="319659"/>
                </a:cubicBezTo>
              </a:path>
            </a:pathLst>
          </a:custGeom>
          <a:solidFill>
            <a:srgbClr val="FBCF78"/>
          </a:soli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023" y="171577"/>
            <a:ext cx="6652387" cy="4677664"/>
          </a:xfrm>
          <a:prstGeom prst="rect">
            <a:avLst/>
          </a:prstGeom>
        </p:spPr>
      </p:pic>
      <p:sp>
        <p:nvSpPr>
          <p:cNvPr id="648" name="TextBox 647"/>
          <p:cNvSpPr txBox="1"/>
          <p:nvPr/>
        </p:nvSpPr>
        <p:spPr>
          <a:xfrm>
            <a:off x="731520" y="522224"/>
            <a:ext cx="5756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231F1F"/>
                </a:solidFill>
              </a:rPr>
              <a:t>4.Comparisons On the Acidity &amp; Alkalinity Of Foods</a:t>
            </a:r>
            <a:endParaRPr lang="ko-KR" altLang="ko-KR" dirty="0">
              <a:solidFill>
                <a:srgbClr val="231F1F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565404" y="1689227"/>
            <a:ext cx="6282944" cy="3157982"/>
          </a:xfrm>
          <a:prstGeom prst="rect">
            <a:avLst/>
          </a:prstGeom>
          <a:solidFill>
            <a:srgbClr val="B2E6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6543929" y="1930654"/>
            <a:ext cx="120015" cy="3868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lIns="0" tIns="0" rIns="0" bIns="0" rtlCol="0" anchor="t" anchorCtr="0"/>
          <a:lstStyle/>
          <a:p>
            <a:pPr indent="0">
              <a:lnSpc>
                <a:spcPts val="940"/>
              </a:lnSpc>
            </a:pPr>
            <a:r>
              <a:rPr lang="en-US" altLang="ko-KR" sz="8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Egg Yolk</a:t>
            </a:r>
          </a:p>
        </p:txBody>
      </p:sp>
      <p:sp>
        <p:nvSpPr>
          <p:cNvPr id="69" name="Rectangle 68"/>
          <p:cNvSpPr/>
          <p:nvPr/>
        </p:nvSpPr>
        <p:spPr>
          <a:xfrm>
            <a:off x="6353175" y="1930654"/>
            <a:ext cx="120015" cy="7678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lIns="0" tIns="0" rIns="0" bIns="0" rtlCol="0" anchor="t" anchorCtr="0"/>
          <a:lstStyle/>
          <a:p>
            <a:pPr indent="0">
              <a:lnSpc>
                <a:spcPts val="940"/>
              </a:lnSpc>
            </a:pPr>
            <a:r>
              <a:rPr lang="en-US" altLang="ko-KR" sz="8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Dried Herring Egg</a:t>
            </a:r>
          </a:p>
        </p:txBody>
      </p:sp>
      <p:sp>
        <p:nvSpPr>
          <p:cNvPr id="70" name="Rectangle 69"/>
          <p:cNvSpPr/>
          <p:nvPr/>
        </p:nvSpPr>
        <p:spPr>
          <a:xfrm>
            <a:off x="6149340" y="1930654"/>
            <a:ext cx="120015" cy="4911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lIns="0" tIns="0" rIns="0" bIns="0" rtlCol="0" anchor="t" anchorCtr="0"/>
          <a:lstStyle/>
          <a:p>
            <a:pPr indent="0">
              <a:lnSpc>
                <a:spcPts val="940"/>
              </a:lnSpc>
            </a:pPr>
            <a:r>
              <a:rPr lang="en-US" altLang="ko-KR" sz="8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Hulled Rice</a:t>
            </a:r>
          </a:p>
        </p:txBody>
      </p:sp>
      <p:sp>
        <p:nvSpPr>
          <p:cNvPr id="71" name="Rectangle 70"/>
          <p:cNvSpPr/>
          <p:nvPr/>
        </p:nvSpPr>
        <p:spPr>
          <a:xfrm>
            <a:off x="5958459" y="1930654"/>
            <a:ext cx="120015" cy="4403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lIns="0" tIns="0" rIns="0" bIns="0" rtlCol="0" anchor="t" anchorCtr="0"/>
          <a:lstStyle/>
          <a:p>
            <a:pPr indent="0">
              <a:lnSpc>
                <a:spcPts val="940"/>
              </a:lnSpc>
            </a:pPr>
            <a:r>
              <a:rPr lang="en-US" altLang="ko-KR" sz="8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Rice Wine</a:t>
            </a:r>
          </a:p>
        </p:txBody>
      </p:sp>
      <p:sp>
        <p:nvSpPr>
          <p:cNvPr id="72" name="Rectangle 71"/>
          <p:cNvSpPr/>
          <p:nvPr/>
        </p:nvSpPr>
        <p:spPr>
          <a:xfrm>
            <a:off x="5754624" y="1930654"/>
            <a:ext cx="120015" cy="259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lIns="0" tIns="0" rIns="0" bIns="0" rtlCol="0" anchor="t" anchorCtr="0"/>
          <a:lstStyle/>
          <a:p>
            <a:pPr indent="0">
              <a:lnSpc>
                <a:spcPts val="940"/>
              </a:lnSpc>
            </a:pPr>
            <a:r>
              <a:rPr lang="en-US" altLang="ko-KR" sz="8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</a:t>
            </a:r>
          </a:p>
        </p:txBody>
      </p:sp>
      <p:sp>
        <p:nvSpPr>
          <p:cNvPr id="73" name="Rectangle 72"/>
          <p:cNvSpPr/>
          <p:nvPr/>
        </p:nvSpPr>
        <p:spPr>
          <a:xfrm>
            <a:off x="5563870" y="1930654"/>
            <a:ext cx="119888" cy="299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lIns="0" tIns="0" rIns="0" bIns="0" rtlCol="0" anchor="t" anchorCtr="0"/>
          <a:lstStyle/>
          <a:p>
            <a:pPr indent="0">
              <a:lnSpc>
                <a:spcPts val="940"/>
              </a:lnSpc>
            </a:pPr>
            <a:r>
              <a:rPr lang="en-US" altLang="ko-KR" sz="8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Poultry</a:t>
            </a:r>
          </a:p>
        </p:txBody>
      </p:sp>
      <p:sp>
        <p:nvSpPr>
          <p:cNvPr id="74" name="Rectangle 73"/>
          <p:cNvSpPr/>
          <p:nvPr/>
        </p:nvSpPr>
        <p:spPr>
          <a:xfrm>
            <a:off x="5359908" y="1930654"/>
            <a:ext cx="120015" cy="2851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lIns="0" tIns="0" rIns="0" bIns="0" rtlCol="0" anchor="t" anchorCtr="0"/>
          <a:lstStyle/>
          <a:p>
            <a:pPr indent="0">
              <a:lnSpc>
                <a:spcPts val="940"/>
              </a:lnSpc>
            </a:pPr>
            <a:r>
              <a:rPr lang="en-US" altLang="ko-KR" sz="8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Fishes</a:t>
            </a:r>
          </a:p>
        </p:txBody>
      </p:sp>
      <p:sp>
        <p:nvSpPr>
          <p:cNvPr id="75" name="Rectangle 74"/>
          <p:cNvSpPr/>
          <p:nvPr/>
        </p:nvSpPr>
        <p:spPr>
          <a:xfrm>
            <a:off x="5169154" y="1930654"/>
            <a:ext cx="120015" cy="2851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lIns="0" tIns="0" rIns="0" bIns="0" rtlCol="0" anchor="t" anchorCtr="0"/>
          <a:lstStyle/>
          <a:p>
            <a:pPr indent="0">
              <a:lnSpc>
                <a:spcPts val="940"/>
              </a:lnSpc>
            </a:pPr>
            <a:r>
              <a:rPr lang="en-US" altLang="ko-KR" sz="8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Fishes</a:t>
            </a:r>
          </a:p>
        </p:txBody>
      </p:sp>
      <p:sp>
        <p:nvSpPr>
          <p:cNvPr id="76" name="Rectangle 75"/>
          <p:cNvSpPr/>
          <p:nvPr/>
        </p:nvSpPr>
        <p:spPr>
          <a:xfrm>
            <a:off x="4945634" y="1956054"/>
            <a:ext cx="120015" cy="141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lIns="0" tIns="0" rIns="0" bIns="0" rtlCol="0" anchor="t" anchorCtr="0"/>
          <a:lstStyle/>
          <a:p>
            <a:pPr indent="0">
              <a:lnSpc>
                <a:spcPts val="940"/>
              </a:lnSpc>
            </a:pPr>
            <a:r>
              <a:rPr lang="en-US" altLang="ko-KR" sz="8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Eel</a:t>
            </a:r>
          </a:p>
        </p:txBody>
      </p:sp>
      <p:sp>
        <p:nvSpPr>
          <p:cNvPr id="77" name="Rectangle 76"/>
          <p:cNvSpPr/>
          <p:nvPr/>
        </p:nvSpPr>
        <p:spPr>
          <a:xfrm>
            <a:off x="4754880" y="1930654"/>
            <a:ext cx="120015" cy="2004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lIns="0" tIns="0" rIns="0" bIns="0" rtlCol="0" anchor="t" anchorCtr="0"/>
          <a:lstStyle/>
          <a:p>
            <a:pPr indent="0">
              <a:lnSpc>
                <a:spcPts val="940"/>
              </a:lnSpc>
            </a:pPr>
            <a:r>
              <a:rPr lang="en-US" altLang="ko-KR" sz="8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Pork</a:t>
            </a:r>
          </a:p>
        </p:txBody>
      </p:sp>
      <p:sp>
        <p:nvSpPr>
          <p:cNvPr id="78" name="Rectangle 77"/>
          <p:cNvSpPr/>
          <p:nvPr/>
        </p:nvSpPr>
        <p:spPr>
          <a:xfrm>
            <a:off x="4547362" y="1930654"/>
            <a:ext cx="120015" cy="3077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lIns="0" tIns="0" rIns="0" bIns="0" rtlCol="0" anchor="t" anchorCtr="0"/>
          <a:lstStyle/>
          <a:p>
            <a:pPr indent="0">
              <a:lnSpc>
                <a:spcPts val="940"/>
              </a:lnSpc>
            </a:pPr>
            <a:r>
              <a:rPr lang="en-US" altLang="ko-KR" sz="8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Noodle</a:t>
            </a:r>
          </a:p>
        </p:txBody>
      </p:sp>
      <p:sp>
        <p:nvSpPr>
          <p:cNvPr id="79" name="Rectangle 78"/>
          <p:cNvSpPr/>
          <p:nvPr/>
        </p:nvSpPr>
        <p:spPr>
          <a:xfrm>
            <a:off x="4347845" y="1930654"/>
            <a:ext cx="126492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lIns="0" tIns="0" rIns="0" bIns="0" rtlCol="0" anchor="t" anchorCtr="0"/>
          <a:lstStyle/>
          <a:p>
            <a:pPr indent="0">
              <a:lnSpc>
                <a:spcPts val="995"/>
              </a:lnSpc>
            </a:pPr>
            <a:r>
              <a:rPr lang="en-US" altLang="ko-KR" sz="8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Cow</a:t>
            </a:r>
            <a:r>
              <a:rPr lang="en-US" altLang="ko-KR" sz="800" dirty="0">
                <a:solidFill>
                  <a:srgbClr val="231F1F"/>
                </a:solidFill>
              </a:rPr>
              <a:t>’</a:t>
            </a:r>
            <a:r>
              <a:rPr lang="en-US" altLang="ko-KR" sz="8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Meat</a:t>
            </a:r>
          </a:p>
        </p:txBody>
      </p:sp>
      <p:sp>
        <p:nvSpPr>
          <p:cNvPr id="80" name="Rectangle 79"/>
          <p:cNvSpPr/>
          <p:nvPr/>
        </p:nvSpPr>
        <p:spPr>
          <a:xfrm>
            <a:off x="4165727" y="1930654"/>
            <a:ext cx="120015" cy="6578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lIns="0" tIns="0" rIns="0" bIns="0" rtlCol="0" anchor="t" anchorCtr="0"/>
          <a:lstStyle/>
          <a:p>
            <a:pPr indent="0">
              <a:lnSpc>
                <a:spcPts val="940"/>
              </a:lnSpc>
            </a:pPr>
            <a:r>
              <a:rPr lang="en-US" altLang="ko-KR" sz="8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Octopus, Squid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3962908" y="1930654"/>
            <a:ext cx="120015" cy="2061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lIns="0" tIns="0" rIns="0" bIns="0" rtlCol="0" anchor="t" anchorCtr="0"/>
          <a:lstStyle/>
          <a:p>
            <a:pPr indent="0">
              <a:lnSpc>
                <a:spcPts val="940"/>
              </a:lnSpc>
            </a:pPr>
            <a:r>
              <a:rPr lang="en-US" altLang="ko-KR" sz="8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Beer</a:t>
            </a:r>
          </a:p>
        </p:txBody>
      </p:sp>
      <p:sp>
        <p:nvSpPr>
          <p:cNvPr id="82" name="Rectangle 81"/>
          <p:cNvSpPr/>
          <p:nvPr/>
        </p:nvSpPr>
        <p:spPr>
          <a:xfrm>
            <a:off x="3738372" y="1930654"/>
            <a:ext cx="120015" cy="3360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lIns="0" tIns="0" rIns="0" bIns="0" rtlCol="0" anchor="t" anchorCtr="0"/>
          <a:lstStyle/>
          <a:p>
            <a:pPr indent="0">
              <a:lnSpc>
                <a:spcPts val="940"/>
              </a:lnSpc>
            </a:pPr>
            <a:r>
              <a:rPr lang="en-US" altLang="ko-KR" sz="8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Cheese</a:t>
            </a:r>
          </a:p>
        </p:txBody>
      </p:sp>
      <p:sp>
        <p:nvSpPr>
          <p:cNvPr id="83" name="Rectangle 82"/>
          <p:cNvSpPr/>
          <p:nvPr/>
        </p:nvSpPr>
        <p:spPr>
          <a:xfrm>
            <a:off x="3547618" y="1930654"/>
            <a:ext cx="120015" cy="259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lIns="0" tIns="0" rIns="0" bIns="0" rtlCol="0" anchor="t" anchorCtr="0"/>
          <a:lstStyle/>
          <a:p>
            <a:pPr indent="0">
              <a:lnSpc>
                <a:spcPts val="940"/>
              </a:lnSpc>
            </a:pPr>
            <a:r>
              <a:rPr lang="en-US" altLang="ko-KR" sz="8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Bread</a:t>
            </a:r>
          </a:p>
        </p:txBody>
      </p:sp>
      <p:sp>
        <p:nvSpPr>
          <p:cNvPr id="84" name="Rectangle 83"/>
          <p:cNvSpPr/>
          <p:nvPr/>
        </p:nvSpPr>
        <p:spPr>
          <a:xfrm>
            <a:off x="3348101" y="1930654"/>
            <a:ext cx="126492" cy="4880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lIns="0" tIns="0" rIns="0" bIns="0" rtlCol="0" anchor="t" anchorCtr="0"/>
          <a:lstStyle/>
          <a:p>
            <a:pPr indent="0">
              <a:lnSpc>
                <a:spcPts val="995"/>
              </a:lnSpc>
            </a:pPr>
            <a:r>
              <a:rPr lang="en-US" altLang="ko-KR" sz="8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Cow</a:t>
            </a:r>
            <a:r>
              <a:rPr lang="en-US" altLang="ko-KR" sz="800" dirty="0">
                <a:solidFill>
                  <a:srgbClr val="231F1F"/>
                </a:solidFill>
              </a:rPr>
              <a:t>’</a:t>
            </a:r>
            <a:r>
              <a:rPr lang="en-US" altLang="ko-KR" sz="8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Milk</a:t>
            </a:r>
          </a:p>
        </p:txBody>
      </p:sp>
      <p:sp>
        <p:nvSpPr>
          <p:cNvPr id="85" name="Rectangle 84"/>
          <p:cNvSpPr/>
          <p:nvPr/>
        </p:nvSpPr>
        <p:spPr>
          <a:xfrm>
            <a:off x="3165983" y="1930654"/>
            <a:ext cx="120015" cy="578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lIns="0" tIns="0" rIns="0" bIns="0" rtlCol="0" anchor="t" anchorCtr="0"/>
          <a:lstStyle/>
          <a:p>
            <a:pPr indent="0">
              <a:lnSpc>
                <a:spcPts val="940"/>
              </a:lnSpc>
            </a:pPr>
            <a:r>
              <a:rPr lang="en-US" altLang="ko-KR" sz="8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Soybean Milk</a:t>
            </a:r>
          </a:p>
        </p:txBody>
      </p:sp>
      <p:sp>
        <p:nvSpPr>
          <p:cNvPr id="86" name="Rectangle 85"/>
          <p:cNvSpPr/>
          <p:nvPr/>
        </p:nvSpPr>
        <p:spPr>
          <a:xfrm>
            <a:off x="2975229" y="1930654"/>
            <a:ext cx="120015" cy="259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lIns="0" tIns="0" rIns="0" bIns="0" rtlCol="0" anchor="t" anchorCtr="0"/>
          <a:lstStyle/>
          <a:p>
            <a:pPr indent="0">
              <a:lnSpc>
                <a:spcPts val="940"/>
              </a:lnSpc>
            </a:pPr>
            <a:r>
              <a:rPr lang="en-US" altLang="ko-KR" sz="8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Onion</a:t>
            </a:r>
          </a:p>
        </p:txBody>
      </p:sp>
      <p:sp>
        <p:nvSpPr>
          <p:cNvPr id="87" name="Rectangle 86"/>
          <p:cNvSpPr/>
          <p:nvPr/>
        </p:nvSpPr>
        <p:spPr>
          <a:xfrm>
            <a:off x="2784475" y="1930654"/>
            <a:ext cx="119888" cy="4601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lIns="0" tIns="0" rIns="0" bIns="0" rtlCol="0" anchor="t" anchorCtr="0"/>
          <a:lstStyle/>
          <a:p>
            <a:pPr indent="0">
              <a:lnSpc>
                <a:spcPts val="940"/>
              </a:lnSpc>
            </a:pPr>
            <a:r>
              <a:rPr lang="en-US" altLang="ko-KR" sz="8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Mushroom</a:t>
            </a:r>
          </a:p>
        </p:txBody>
      </p:sp>
      <p:sp>
        <p:nvSpPr>
          <p:cNvPr id="88" name="Rectangle 87"/>
          <p:cNvSpPr/>
          <p:nvPr/>
        </p:nvSpPr>
        <p:spPr>
          <a:xfrm>
            <a:off x="2574036" y="1930654"/>
            <a:ext cx="120015" cy="5732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lIns="0" tIns="0" rIns="0" bIns="0" rtlCol="0" anchor="t" anchorCtr="0"/>
          <a:lstStyle/>
          <a:p>
            <a:pPr indent="0">
              <a:lnSpc>
                <a:spcPts val="940"/>
              </a:lnSpc>
            </a:pPr>
            <a:r>
              <a:rPr lang="en-US" altLang="ko-KR" sz="8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Sweet Potato</a:t>
            </a:r>
          </a:p>
        </p:txBody>
      </p:sp>
      <p:sp>
        <p:nvSpPr>
          <p:cNvPr id="89" name="Rectangle 88"/>
          <p:cNvSpPr/>
          <p:nvPr/>
        </p:nvSpPr>
        <p:spPr>
          <a:xfrm>
            <a:off x="2357120" y="1930654"/>
            <a:ext cx="119888" cy="279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lIns="0" tIns="0" rIns="0" bIns="0" rtlCol="0" anchor="t" anchorCtr="0"/>
          <a:lstStyle/>
          <a:p>
            <a:pPr indent="0">
              <a:lnSpc>
                <a:spcPts val="940"/>
              </a:lnSpc>
            </a:pPr>
            <a:r>
              <a:rPr lang="en-US" altLang="ko-KR" sz="8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Potato</a:t>
            </a:r>
          </a:p>
        </p:txBody>
      </p:sp>
      <p:sp>
        <p:nvSpPr>
          <p:cNvPr id="90" name="Rectangle 89"/>
          <p:cNvSpPr/>
          <p:nvPr/>
        </p:nvSpPr>
        <p:spPr>
          <a:xfrm>
            <a:off x="2166239" y="1930654"/>
            <a:ext cx="120015" cy="3953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lIns="0" tIns="0" rIns="0" bIns="0" rtlCol="0" anchor="t" anchorCtr="0"/>
          <a:lstStyle/>
          <a:p>
            <a:pPr indent="0">
              <a:lnSpc>
                <a:spcPts val="940"/>
              </a:lnSpc>
            </a:pPr>
            <a:r>
              <a:rPr lang="en-US" altLang="ko-KR" sz="8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Cabbage</a:t>
            </a:r>
          </a:p>
        </p:txBody>
      </p:sp>
      <p:sp>
        <p:nvSpPr>
          <p:cNvPr id="91" name="Rectangle 90"/>
          <p:cNvSpPr/>
          <p:nvPr/>
        </p:nvSpPr>
        <p:spPr>
          <a:xfrm>
            <a:off x="1975485" y="1930654"/>
            <a:ext cx="120015" cy="2485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lIns="0" tIns="0" rIns="0" bIns="0" rtlCol="0" anchor="t" anchorCtr="0"/>
          <a:lstStyle/>
          <a:p>
            <a:pPr indent="0">
              <a:lnSpc>
                <a:spcPts val="940"/>
              </a:lnSpc>
            </a:pPr>
            <a:r>
              <a:rPr lang="en-US" altLang="ko-KR" sz="8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Apple</a:t>
            </a:r>
          </a:p>
        </p:txBody>
      </p:sp>
      <p:sp>
        <p:nvSpPr>
          <p:cNvPr id="92" name="Rectangle 91"/>
          <p:cNvSpPr/>
          <p:nvPr/>
        </p:nvSpPr>
        <p:spPr>
          <a:xfrm>
            <a:off x="1784604" y="1930654"/>
            <a:ext cx="120015" cy="61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lIns="0" tIns="0" rIns="0" bIns="0" rtlCol="0" anchor="t" anchorCtr="0"/>
          <a:lstStyle/>
          <a:p>
            <a:pPr indent="0">
              <a:lnSpc>
                <a:spcPts val="940"/>
              </a:lnSpc>
            </a:pPr>
            <a:r>
              <a:rPr lang="en-US" altLang="ko-KR" sz="8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lettus, Banana</a:t>
            </a:r>
          </a:p>
        </p:txBody>
      </p:sp>
      <p:sp>
        <p:nvSpPr>
          <p:cNvPr id="93" name="Rectangle 92"/>
          <p:cNvSpPr/>
          <p:nvPr/>
        </p:nvSpPr>
        <p:spPr>
          <a:xfrm>
            <a:off x="1548130" y="1930654"/>
            <a:ext cx="120015" cy="4657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lIns="0" tIns="0" rIns="0" bIns="0" rtlCol="0" anchor="t" anchorCtr="0"/>
          <a:lstStyle/>
          <a:p>
            <a:pPr indent="0">
              <a:lnSpc>
                <a:spcPts val="940"/>
              </a:lnSpc>
            </a:pPr>
            <a:r>
              <a:rPr lang="en-US" altLang="ko-KR" sz="8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Citric Juice</a:t>
            </a:r>
          </a:p>
        </p:txBody>
      </p:sp>
      <p:sp>
        <p:nvSpPr>
          <p:cNvPr id="94" name="Rectangle 93"/>
          <p:cNvSpPr/>
          <p:nvPr/>
        </p:nvSpPr>
        <p:spPr>
          <a:xfrm>
            <a:off x="1363091" y="1930654"/>
            <a:ext cx="120015" cy="3501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lIns="0" tIns="0" rIns="0" bIns="0" rtlCol="0" anchor="t" anchorCtr="0"/>
          <a:lstStyle/>
          <a:p>
            <a:pPr indent="0">
              <a:lnSpc>
                <a:spcPts val="940"/>
              </a:lnSpc>
            </a:pPr>
            <a:r>
              <a:rPr lang="en-US" altLang="ko-KR" sz="8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Spinach</a:t>
            </a:r>
          </a:p>
        </p:txBody>
      </p:sp>
      <p:sp>
        <p:nvSpPr>
          <p:cNvPr id="95" name="Rectangle 94"/>
          <p:cNvSpPr/>
          <p:nvPr/>
        </p:nvSpPr>
        <p:spPr>
          <a:xfrm>
            <a:off x="1178052" y="1930654"/>
            <a:ext cx="120015" cy="1948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lIns="0" tIns="0" rIns="0" bIns="0" rtlCol="0" anchor="t" anchorCtr="0"/>
          <a:lstStyle/>
          <a:p>
            <a:pPr indent="0">
              <a:lnSpc>
                <a:spcPts val="940"/>
              </a:lnSpc>
            </a:pPr>
            <a:r>
              <a:rPr lang="en-US" altLang="ko-KR" sz="8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Kelp</a:t>
            </a:r>
          </a:p>
        </p:txBody>
      </p:sp>
      <p:sp>
        <p:nvSpPr>
          <p:cNvPr id="96" name="Rectangle 95"/>
          <p:cNvSpPr/>
          <p:nvPr/>
        </p:nvSpPr>
        <p:spPr>
          <a:xfrm>
            <a:off x="993013" y="1930654"/>
            <a:ext cx="120015" cy="4066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lIns="0" tIns="0" rIns="0" bIns="0" rtlCol="0" anchor="t" anchorCtr="0"/>
          <a:lstStyle/>
          <a:p>
            <a:pPr indent="0">
              <a:lnSpc>
                <a:spcPts val="940"/>
              </a:lnSpc>
            </a:pPr>
            <a:r>
              <a:rPr lang="en-US" altLang="ko-KR" sz="8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Seaweed</a:t>
            </a:r>
          </a:p>
        </p:txBody>
      </p:sp>
      <p:sp>
        <p:nvSpPr>
          <p:cNvPr id="97" name="Rectangle 96"/>
          <p:cNvSpPr/>
          <p:nvPr/>
        </p:nvSpPr>
        <p:spPr>
          <a:xfrm>
            <a:off x="787527" y="1930654"/>
            <a:ext cx="127508" cy="10857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lIns="0" tIns="0" rIns="0" bIns="0" rtlCol="0" anchor="t" anchorCtr="0"/>
          <a:lstStyle/>
          <a:p>
            <a:pPr indent="0">
              <a:lnSpc>
                <a:spcPts val="1000"/>
              </a:lnSpc>
            </a:pPr>
            <a:r>
              <a:rPr lang="en-US" altLang="ko-KR" sz="900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Calcium Ionized Water</a:t>
            </a:r>
          </a:p>
        </p:txBody>
      </p:sp>
      <p:sp>
        <p:nvSpPr>
          <p:cNvPr id="98" name="Rectangle 97"/>
          <p:cNvSpPr/>
          <p:nvPr/>
        </p:nvSpPr>
        <p:spPr>
          <a:xfrm>
            <a:off x="1075182" y="4213479"/>
            <a:ext cx="1334643" cy="189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0">
              <a:lnSpc>
                <a:spcPts val="1495"/>
              </a:lnSpc>
            </a:pPr>
            <a:r>
              <a:rPr lang="en-US" altLang="ko-KR" sz="1200" dirty="0">
                <a:solidFill>
                  <a:srgbClr val="231F1F"/>
                </a:solidFill>
              </a:rPr>
              <a:t>Alkaline Foods</a:t>
            </a:r>
          </a:p>
        </p:txBody>
      </p:sp>
      <p:sp>
        <p:nvSpPr>
          <p:cNvPr id="99" name="Rectangle 98"/>
          <p:cNvSpPr/>
          <p:nvPr/>
        </p:nvSpPr>
        <p:spPr>
          <a:xfrm>
            <a:off x="3610229" y="4232910"/>
            <a:ext cx="291338" cy="1582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0">
              <a:lnSpc>
                <a:spcPts val="1245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pH7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3485642" y="4436364"/>
            <a:ext cx="606171" cy="1582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0">
              <a:lnSpc>
                <a:spcPts val="1245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Neutral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5299710" y="4213479"/>
            <a:ext cx="1151763" cy="189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0">
              <a:lnSpc>
                <a:spcPts val="1495"/>
              </a:lnSpc>
            </a:pPr>
            <a:r>
              <a:rPr lang="en-US" altLang="ko-KR" sz="1200" dirty="0">
                <a:solidFill>
                  <a:srgbClr val="231F1F"/>
                </a:solidFill>
              </a:rPr>
              <a:t>Acidic Foods</a:t>
            </a:r>
          </a:p>
        </p:txBody>
      </p:sp>
      <p:sp>
        <p:nvSpPr>
          <p:cNvPr id="649" name="TextBox 648"/>
          <p:cNvSpPr txBox="1"/>
          <p:nvPr/>
        </p:nvSpPr>
        <p:spPr>
          <a:xfrm>
            <a:off x="6851396" y="4935093"/>
            <a:ext cx="66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57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163" y="33337"/>
            <a:ext cx="7589838" cy="536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/>
          <p:cNvSpPr/>
          <p:nvPr/>
        </p:nvSpPr>
        <p:spPr>
          <a:xfrm>
            <a:off x="540004" y="540004"/>
            <a:ext cx="6479921" cy="35391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113665">
              <a:lnSpc>
                <a:spcPts val="2790"/>
              </a:lnSpc>
            </a:pPr>
            <a:r>
              <a:rPr lang="en-US" altLang="ko-KR" dirty="0">
                <a:solidFill>
                  <a:srgbClr val="231F1F"/>
                </a:solidFill>
              </a:rPr>
              <a:t>5.Changing Blood Colors &amp; Blood Vessel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658749" y="1205865"/>
            <a:ext cx="827913" cy="1368044"/>
          </a:xfrm>
          <a:prstGeom prst="rect">
            <a:avLst/>
          </a:prstGeom>
          <a:solidFill>
            <a:srgbClr val="DC53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04" name="Rectangle 103"/>
          <p:cNvSpPr/>
          <p:nvPr/>
        </p:nvSpPr>
        <p:spPr>
          <a:xfrm>
            <a:off x="1738757" y="1205865"/>
            <a:ext cx="827913" cy="1368044"/>
          </a:xfrm>
          <a:prstGeom prst="rect">
            <a:avLst/>
          </a:prstGeom>
          <a:solidFill>
            <a:srgbClr val="E36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2818638" y="1205865"/>
            <a:ext cx="828040" cy="1368044"/>
          </a:xfrm>
          <a:prstGeom prst="rect">
            <a:avLst/>
          </a:prstGeom>
          <a:solidFill>
            <a:srgbClr val="BA7C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3898646" y="1205865"/>
            <a:ext cx="828040" cy="1368044"/>
          </a:xfrm>
          <a:prstGeom prst="rect">
            <a:avLst/>
          </a:prstGeom>
          <a:solidFill>
            <a:srgbClr val="9D4E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4978654" y="1205865"/>
            <a:ext cx="828040" cy="1368044"/>
          </a:xfrm>
          <a:prstGeom prst="rect">
            <a:avLst/>
          </a:prstGeom>
          <a:solidFill>
            <a:srgbClr val="832B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6058662" y="1205865"/>
            <a:ext cx="828040" cy="1368044"/>
          </a:xfrm>
          <a:prstGeom prst="rect">
            <a:avLst/>
          </a:prstGeom>
          <a:solidFill>
            <a:srgbClr val="6D11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527304" y="2869438"/>
            <a:ext cx="6505321" cy="336423"/>
          </a:xfrm>
          <a:prstGeom prst="rect">
            <a:avLst/>
          </a:prstGeom>
          <a:solidFill>
            <a:srgbClr val="969AD0"/>
          </a:solidFill>
          <a:ln w="3175">
            <a:solidFill>
              <a:srgbClr val="969A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557149" y="2869438"/>
            <a:ext cx="6445631" cy="336423"/>
          </a:xfrm>
          <a:prstGeom prst="rect">
            <a:avLst/>
          </a:prstGeom>
          <a:solidFill>
            <a:srgbClr val="979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586994" y="2869438"/>
            <a:ext cx="6385941" cy="336423"/>
          </a:xfrm>
          <a:prstGeom prst="rect">
            <a:avLst/>
          </a:prstGeom>
          <a:solidFill>
            <a:srgbClr val="989C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616839" y="2869438"/>
            <a:ext cx="6326251" cy="336423"/>
          </a:xfrm>
          <a:prstGeom prst="rect">
            <a:avLst/>
          </a:prstGeom>
          <a:solidFill>
            <a:srgbClr val="999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646557" y="2869438"/>
            <a:ext cx="6266688" cy="336423"/>
          </a:xfrm>
          <a:prstGeom prst="rect">
            <a:avLst/>
          </a:prstGeom>
          <a:solidFill>
            <a:srgbClr val="9A9D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676402" y="2869438"/>
            <a:ext cx="6206998" cy="336423"/>
          </a:xfrm>
          <a:prstGeom prst="rect">
            <a:avLst/>
          </a:prstGeom>
          <a:solidFill>
            <a:srgbClr val="9B9E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706247" y="2869438"/>
            <a:ext cx="6147308" cy="336423"/>
          </a:xfrm>
          <a:prstGeom prst="rect">
            <a:avLst/>
          </a:prstGeom>
          <a:solidFill>
            <a:srgbClr val="9B9F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736092" y="2869438"/>
            <a:ext cx="6087618" cy="336423"/>
          </a:xfrm>
          <a:prstGeom prst="rect">
            <a:avLst/>
          </a:prstGeom>
          <a:solidFill>
            <a:srgbClr val="9C9F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17" name="Rectangle 116"/>
          <p:cNvSpPr/>
          <p:nvPr/>
        </p:nvSpPr>
        <p:spPr>
          <a:xfrm>
            <a:off x="765937" y="2869438"/>
            <a:ext cx="6027928" cy="336423"/>
          </a:xfrm>
          <a:prstGeom prst="rect">
            <a:avLst/>
          </a:prstGeom>
          <a:solidFill>
            <a:srgbClr val="9DA0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795782" y="2869438"/>
            <a:ext cx="5968238" cy="336423"/>
          </a:xfrm>
          <a:prstGeom prst="rect">
            <a:avLst/>
          </a:prstGeom>
          <a:solidFill>
            <a:srgbClr val="9EA1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825627" y="2869438"/>
            <a:ext cx="5908548" cy="336423"/>
          </a:xfrm>
          <a:prstGeom prst="rect">
            <a:avLst/>
          </a:prstGeom>
          <a:solidFill>
            <a:srgbClr val="9FA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5448300">
              <a:lnSpc>
                <a:spcPts val="2840"/>
              </a:lnSpc>
            </a:pPr>
            <a:r>
              <a:rPr lang="en-US" altLang="ko-KR" sz="1400" dirty="0">
                <a:solidFill>
                  <a:srgbClr val="231F1F"/>
                </a:solidFill>
              </a:rPr>
              <a:t>Acidic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855472" y="2869438"/>
            <a:ext cx="5848858" cy="336423"/>
          </a:xfrm>
          <a:prstGeom prst="rect">
            <a:avLst/>
          </a:prstGeom>
          <a:solidFill>
            <a:srgbClr val="A0A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885317" y="2869438"/>
            <a:ext cx="5789168" cy="336423"/>
          </a:xfrm>
          <a:prstGeom prst="rect">
            <a:avLst/>
          </a:prstGeom>
          <a:solidFill>
            <a:srgbClr val="A1A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0">
              <a:lnSpc>
                <a:spcPts val="2840"/>
              </a:lnSpc>
            </a:pPr>
            <a:r>
              <a:rPr lang="en-US" altLang="ko-KR" sz="1400" dirty="0">
                <a:solidFill>
                  <a:srgbClr val="231F1F"/>
                </a:solidFill>
              </a:rPr>
              <a:t>Alkaline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915162" y="2869438"/>
            <a:ext cx="5729478" cy="336423"/>
          </a:xfrm>
          <a:prstGeom prst="rect">
            <a:avLst/>
          </a:prstGeom>
          <a:solidFill>
            <a:srgbClr val="A2A4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945007" y="2869438"/>
            <a:ext cx="5669788" cy="336423"/>
          </a:xfrm>
          <a:prstGeom prst="rect">
            <a:avLst/>
          </a:prstGeom>
          <a:solidFill>
            <a:srgbClr val="A3A5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974852" y="2869438"/>
            <a:ext cx="5610098" cy="336423"/>
          </a:xfrm>
          <a:prstGeom prst="rect">
            <a:avLst/>
          </a:prstGeom>
          <a:solidFill>
            <a:srgbClr val="A4A6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1004697" y="2869438"/>
            <a:ext cx="5550408" cy="336423"/>
          </a:xfrm>
          <a:prstGeom prst="rect">
            <a:avLst/>
          </a:prstGeom>
          <a:solidFill>
            <a:srgbClr val="A4A7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1034542" y="2869438"/>
            <a:ext cx="5490718" cy="336423"/>
          </a:xfrm>
          <a:prstGeom prst="rect">
            <a:avLst/>
          </a:prstGeom>
          <a:solidFill>
            <a:srgbClr val="A5A7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1064387" y="2869438"/>
            <a:ext cx="5431028" cy="336423"/>
          </a:xfrm>
          <a:prstGeom prst="rect">
            <a:avLst/>
          </a:prstGeom>
          <a:solidFill>
            <a:srgbClr val="A6A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1094232" y="2869438"/>
            <a:ext cx="5371338" cy="336423"/>
          </a:xfrm>
          <a:prstGeom prst="rect">
            <a:avLst/>
          </a:prstGeom>
          <a:solidFill>
            <a:srgbClr val="A7A9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1124077" y="2869438"/>
            <a:ext cx="5311648" cy="336423"/>
          </a:xfrm>
          <a:prstGeom prst="rect">
            <a:avLst/>
          </a:prstGeom>
          <a:solidFill>
            <a:srgbClr val="A8AA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1153922" y="2869438"/>
            <a:ext cx="5251958" cy="336423"/>
          </a:xfrm>
          <a:prstGeom prst="rect">
            <a:avLst/>
          </a:prstGeom>
          <a:solidFill>
            <a:srgbClr val="A9AB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1183767" y="2869438"/>
            <a:ext cx="5192268" cy="336423"/>
          </a:xfrm>
          <a:prstGeom prst="rect">
            <a:avLst/>
          </a:prstGeom>
          <a:solidFill>
            <a:srgbClr val="AAAB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1213612" y="2869438"/>
            <a:ext cx="5132578" cy="336423"/>
          </a:xfrm>
          <a:prstGeom prst="rect">
            <a:avLst/>
          </a:prstGeom>
          <a:solidFill>
            <a:srgbClr val="AB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1243457" y="2869438"/>
            <a:ext cx="5072888" cy="336423"/>
          </a:xfrm>
          <a:prstGeom prst="rect">
            <a:avLst/>
          </a:prstGeom>
          <a:solidFill>
            <a:srgbClr val="ACAD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1273302" y="2869438"/>
            <a:ext cx="5013198" cy="336423"/>
          </a:xfrm>
          <a:prstGeom prst="rect">
            <a:avLst/>
          </a:prstGeom>
          <a:solidFill>
            <a:srgbClr val="ADAE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1303147" y="2869438"/>
            <a:ext cx="4953508" cy="336423"/>
          </a:xfrm>
          <a:prstGeom prst="rect">
            <a:avLst/>
          </a:prstGeom>
          <a:solidFill>
            <a:srgbClr val="AEA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1332992" y="2869438"/>
            <a:ext cx="4893945" cy="336423"/>
          </a:xfrm>
          <a:prstGeom prst="rect">
            <a:avLst/>
          </a:prstGeom>
          <a:solidFill>
            <a:srgbClr val="AFB0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37" name="Rectangle 136"/>
          <p:cNvSpPr/>
          <p:nvPr/>
        </p:nvSpPr>
        <p:spPr>
          <a:xfrm>
            <a:off x="1362837" y="2869438"/>
            <a:ext cx="4834255" cy="336423"/>
          </a:xfrm>
          <a:prstGeom prst="rect">
            <a:avLst/>
          </a:prstGeom>
          <a:solidFill>
            <a:srgbClr val="B0B1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38" name="Rectangle 137"/>
          <p:cNvSpPr/>
          <p:nvPr/>
        </p:nvSpPr>
        <p:spPr>
          <a:xfrm>
            <a:off x="1392682" y="2869438"/>
            <a:ext cx="4774565" cy="336423"/>
          </a:xfrm>
          <a:prstGeom prst="rect">
            <a:avLst/>
          </a:prstGeom>
          <a:solidFill>
            <a:srgbClr val="B0B1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1422527" y="2869438"/>
            <a:ext cx="4714875" cy="336423"/>
          </a:xfrm>
          <a:prstGeom prst="rect">
            <a:avLst/>
          </a:prstGeom>
          <a:solidFill>
            <a:srgbClr val="B1B2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40" name="Rectangle 139"/>
          <p:cNvSpPr/>
          <p:nvPr/>
        </p:nvSpPr>
        <p:spPr>
          <a:xfrm>
            <a:off x="1452372" y="2869438"/>
            <a:ext cx="4655185" cy="336423"/>
          </a:xfrm>
          <a:prstGeom prst="rect">
            <a:avLst/>
          </a:prstGeom>
          <a:solidFill>
            <a:srgbClr val="B2B3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41" name="Rectangle 140"/>
          <p:cNvSpPr/>
          <p:nvPr/>
        </p:nvSpPr>
        <p:spPr>
          <a:xfrm>
            <a:off x="1482217" y="2869438"/>
            <a:ext cx="4595495" cy="336423"/>
          </a:xfrm>
          <a:prstGeom prst="rect">
            <a:avLst/>
          </a:prstGeom>
          <a:solidFill>
            <a:srgbClr val="B3B4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42" name="Rectangle 141"/>
          <p:cNvSpPr/>
          <p:nvPr/>
        </p:nvSpPr>
        <p:spPr>
          <a:xfrm>
            <a:off x="1512062" y="2869438"/>
            <a:ext cx="4535805" cy="336423"/>
          </a:xfrm>
          <a:prstGeom prst="rect">
            <a:avLst/>
          </a:prstGeom>
          <a:solidFill>
            <a:srgbClr val="B4B5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43" name="Rectangle 142"/>
          <p:cNvSpPr/>
          <p:nvPr/>
        </p:nvSpPr>
        <p:spPr>
          <a:xfrm>
            <a:off x="1541780" y="2869438"/>
            <a:ext cx="4476242" cy="336423"/>
          </a:xfrm>
          <a:prstGeom prst="rect">
            <a:avLst/>
          </a:prstGeom>
          <a:solidFill>
            <a:srgbClr val="B5B6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44" name="Rectangle 143"/>
          <p:cNvSpPr/>
          <p:nvPr/>
        </p:nvSpPr>
        <p:spPr>
          <a:xfrm>
            <a:off x="1571625" y="2869438"/>
            <a:ext cx="4416552" cy="336423"/>
          </a:xfrm>
          <a:prstGeom prst="rect">
            <a:avLst/>
          </a:prstGeom>
          <a:solidFill>
            <a:srgbClr val="B6B7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45" name="Rectangle 144"/>
          <p:cNvSpPr/>
          <p:nvPr/>
        </p:nvSpPr>
        <p:spPr>
          <a:xfrm>
            <a:off x="1601470" y="2869438"/>
            <a:ext cx="4356862" cy="336423"/>
          </a:xfrm>
          <a:prstGeom prst="rect">
            <a:avLst/>
          </a:prstGeom>
          <a:solidFill>
            <a:srgbClr val="B7B7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1631315" y="2869438"/>
            <a:ext cx="4297172" cy="336423"/>
          </a:xfrm>
          <a:prstGeom prst="rect">
            <a:avLst/>
          </a:prstGeom>
          <a:solidFill>
            <a:srgbClr val="B8B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47" name="Rectangle 146"/>
          <p:cNvSpPr/>
          <p:nvPr/>
        </p:nvSpPr>
        <p:spPr>
          <a:xfrm>
            <a:off x="1661160" y="2869438"/>
            <a:ext cx="4237482" cy="336423"/>
          </a:xfrm>
          <a:prstGeom prst="rect">
            <a:avLst/>
          </a:prstGeom>
          <a:solidFill>
            <a:srgbClr val="B9B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48" name="Rectangle 147"/>
          <p:cNvSpPr/>
          <p:nvPr/>
        </p:nvSpPr>
        <p:spPr>
          <a:xfrm>
            <a:off x="1691005" y="2869438"/>
            <a:ext cx="4177792" cy="336423"/>
          </a:xfrm>
          <a:prstGeom prst="rect">
            <a:avLst/>
          </a:prstGeom>
          <a:solidFill>
            <a:srgbClr val="BABA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49" name="Rectangle 148"/>
          <p:cNvSpPr/>
          <p:nvPr/>
        </p:nvSpPr>
        <p:spPr>
          <a:xfrm>
            <a:off x="1720850" y="2869438"/>
            <a:ext cx="4118102" cy="336423"/>
          </a:xfrm>
          <a:prstGeom prst="rect">
            <a:avLst/>
          </a:prstGeom>
          <a:solidFill>
            <a:srgbClr val="BBBB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50" name="Rectangle 149"/>
          <p:cNvSpPr/>
          <p:nvPr/>
        </p:nvSpPr>
        <p:spPr>
          <a:xfrm>
            <a:off x="1750695" y="2869438"/>
            <a:ext cx="4058412" cy="336423"/>
          </a:xfrm>
          <a:prstGeom prst="rect">
            <a:avLst/>
          </a:prstGeom>
          <a:solidFill>
            <a:srgbClr val="BCBC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51" name="Rectangle 150"/>
          <p:cNvSpPr/>
          <p:nvPr/>
        </p:nvSpPr>
        <p:spPr>
          <a:xfrm>
            <a:off x="1780540" y="2869438"/>
            <a:ext cx="3998722" cy="336423"/>
          </a:xfrm>
          <a:prstGeom prst="rect">
            <a:avLst/>
          </a:prstGeom>
          <a:solidFill>
            <a:srgbClr val="BDB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52" name="Rectangle 151"/>
          <p:cNvSpPr/>
          <p:nvPr/>
        </p:nvSpPr>
        <p:spPr>
          <a:xfrm>
            <a:off x="1810385" y="2869438"/>
            <a:ext cx="3939032" cy="336423"/>
          </a:xfrm>
          <a:prstGeom prst="rect">
            <a:avLst/>
          </a:prstGeom>
          <a:solidFill>
            <a:srgbClr val="BDBE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53" name="Rectangle 152"/>
          <p:cNvSpPr/>
          <p:nvPr/>
        </p:nvSpPr>
        <p:spPr>
          <a:xfrm>
            <a:off x="1840230" y="2869438"/>
            <a:ext cx="3879342" cy="336423"/>
          </a:xfrm>
          <a:prstGeom prst="rect">
            <a:avLst/>
          </a:prstGeom>
          <a:solidFill>
            <a:srgbClr val="BEBE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54" name="Rectangle 153"/>
          <p:cNvSpPr/>
          <p:nvPr/>
        </p:nvSpPr>
        <p:spPr>
          <a:xfrm>
            <a:off x="1870075" y="2869438"/>
            <a:ext cx="3819652" cy="336423"/>
          </a:xfrm>
          <a:prstGeom prst="rect">
            <a:avLst/>
          </a:prstGeom>
          <a:solidFill>
            <a:srgbClr val="BFC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55" name="Rectangle 154"/>
          <p:cNvSpPr/>
          <p:nvPr/>
        </p:nvSpPr>
        <p:spPr>
          <a:xfrm>
            <a:off x="1899920" y="2869438"/>
            <a:ext cx="3759962" cy="336423"/>
          </a:xfrm>
          <a:prstGeom prst="rect">
            <a:avLst/>
          </a:prstGeom>
          <a:solidFill>
            <a:srgbClr val="C0C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56" name="Rectangle 155"/>
          <p:cNvSpPr/>
          <p:nvPr/>
        </p:nvSpPr>
        <p:spPr>
          <a:xfrm>
            <a:off x="1929765" y="2869438"/>
            <a:ext cx="3700272" cy="336423"/>
          </a:xfrm>
          <a:prstGeom prst="rect">
            <a:avLst/>
          </a:prstGeom>
          <a:solidFill>
            <a:srgbClr val="C1C1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57" name="Rectangle 156"/>
          <p:cNvSpPr/>
          <p:nvPr/>
        </p:nvSpPr>
        <p:spPr>
          <a:xfrm>
            <a:off x="1959610" y="2869438"/>
            <a:ext cx="3640582" cy="336423"/>
          </a:xfrm>
          <a:prstGeom prst="rect">
            <a:avLst/>
          </a:prstGeom>
          <a:solidFill>
            <a:srgbClr val="C2C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58" name="Rectangle 157"/>
          <p:cNvSpPr/>
          <p:nvPr/>
        </p:nvSpPr>
        <p:spPr>
          <a:xfrm>
            <a:off x="1989455" y="2869438"/>
            <a:ext cx="3580892" cy="336423"/>
          </a:xfrm>
          <a:prstGeom prst="rect">
            <a:avLst/>
          </a:prstGeom>
          <a:solidFill>
            <a:srgbClr val="C3C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59" name="Rectangle 158"/>
          <p:cNvSpPr/>
          <p:nvPr/>
        </p:nvSpPr>
        <p:spPr>
          <a:xfrm>
            <a:off x="2019300" y="2869438"/>
            <a:ext cx="3521202" cy="336423"/>
          </a:xfrm>
          <a:prstGeom prst="rect">
            <a:avLst/>
          </a:prstGeom>
          <a:solidFill>
            <a:srgbClr val="C4C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60" name="Rectangle 159"/>
          <p:cNvSpPr/>
          <p:nvPr/>
        </p:nvSpPr>
        <p:spPr>
          <a:xfrm>
            <a:off x="2049145" y="2869438"/>
            <a:ext cx="3461512" cy="336423"/>
          </a:xfrm>
          <a:prstGeom prst="rect">
            <a:avLst/>
          </a:prstGeom>
          <a:solidFill>
            <a:srgbClr val="C5C5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61" name="Rectangle 160"/>
          <p:cNvSpPr/>
          <p:nvPr/>
        </p:nvSpPr>
        <p:spPr>
          <a:xfrm>
            <a:off x="2078990" y="2869438"/>
            <a:ext cx="3401822" cy="336423"/>
          </a:xfrm>
          <a:prstGeom prst="rect">
            <a:avLst/>
          </a:prstGeom>
          <a:solidFill>
            <a:srgbClr val="C6C6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62" name="Rectangle 161"/>
          <p:cNvSpPr/>
          <p:nvPr/>
        </p:nvSpPr>
        <p:spPr>
          <a:xfrm>
            <a:off x="2108835" y="2869438"/>
            <a:ext cx="3342132" cy="336423"/>
          </a:xfrm>
          <a:prstGeom prst="rect">
            <a:avLst/>
          </a:prstGeom>
          <a:solidFill>
            <a:srgbClr val="C7C7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63" name="Rectangle 162"/>
          <p:cNvSpPr/>
          <p:nvPr/>
        </p:nvSpPr>
        <p:spPr>
          <a:xfrm>
            <a:off x="2138680" y="2869438"/>
            <a:ext cx="3282442" cy="336423"/>
          </a:xfrm>
          <a:prstGeom prst="rect">
            <a:avLst/>
          </a:prstGeom>
          <a:solidFill>
            <a:srgbClr val="C8C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64" name="Rectangle 163"/>
          <p:cNvSpPr/>
          <p:nvPr/>
        </p:nvSpPr>
        <p:spPr>
          <a:xfrm>
            <a:off x="2168525" y="2869438"/>
            <a:ext cx="3222752" cy="336423"/>
          </a:xfrm>
          <a:prstGeom prst="rect">
            <a:avLst/>
          </a:prstGeom>
          <a:solidFill>
            <a:srgbClr val="C9C9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65" name="Rectangle 164"/>
          <p:cNvSpPr/>
          <p:nvPr/>
        </p:nvSpPr>
        <p:spPr>
          <a:xfrm>
            <a:off x="2198370" y="2869438"/>
            <a:ext cx="3163062" cy="336423"/>
          </a:xfrm>
          <a:prstGeom prst="rect">
            <a:avLst/>
          </a:prstGeom>
          <a:solidFill>
            <a:srgbClr val="CAC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66" name="Rectangle 165"/>
          <p:cNvSpPr/>
          <p:nvPr/>
        </p:nvSpPr>
        <p:spPr>
          <a:xfrm>
            <a:off x="2228215" y="2869438"/>
            <a:ext cx="3103499" cy="336423"/>
          </a:xfrm>
          <a:prstGeom prst="rect">
            <a:avLst/>
          </a:prstGeom>
          <a:solidFill>
            <a:srgbClr val="CBCA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67" name="Rectangle 166"/>
          <p:cNvSpPr/>
          <p:nvPr/>
        </p:nvSpPr>
        <p:spPr>
          <a:xfrm>
            <a:off x="2258060" y="2869438"/>
            <a:ext cx="3043809" cy="336423"/>
          </a:xfrm>
          <a:prstGeom prst="rect">
            <a:avLst/>
          </a:prstGeom>
          <a:solidFill>
            <a:srgbClr val="CCCB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68" name="Rectangle 167"/>
          <p:cNvSpPr/>
          <p:nvPr/>
        </p:nvSpPr>
        <p:spPr>
          <a:xfrm>
            <a:off x="2287905" y="2869438"/>
            <a:ext cx="2984119" cy="336423"/>
          </a:xfrm>
          <a:prstGeom prst="rect">
            <a:avLst/>
          </a:prstGeom>
          <a:solidFill>
            <a:srgbClr val="CDC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69" name="Rectangle 168"/>
          <p:cNvSpPr/>
          <p:nvPr/>
        </p:nvSpPr>
        <p:spPr>
          <a:xfrm>
            <a:off x="2317750" y="2869438"/>
            <a:ext cx="2924429" cy="336423"/>
          </a:xfrm>
          <a:prstGeom prst="rect">
            <a:avLst/>
          </a:prstGeom>
          <a:solidFill>
            <a:srgbClr val="CECD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70" name="Rectangle 169"/>
          <p:cNvSpPr/>
          <p:nvPr/>
        </p:nvSpPr>
        <p:spPr>
          <a:xfrm>
            <a:off x="2347595" y="2869438"/>
            <a:ext cx="2864739" cy="336423"/>
          </a:xfrm>
          <a:prstGeom prst="rect">
            <a:avLst/>
          </a:prstGeom>
          <a:solidFill>
            <a:srgbClr val="CFCE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71" name="Rectangle 170"/>
          <p:cNvSpPr/>
          <p:nvPr/>
        </p:nvSpPr>
        <p:spPr>
          <a:xfrm>
            <a:off x="2377440" y="2869438"/>
            <a:ext cx="2805049" cy="336423"/>
          </a:xfrm>
          <a:prstGeom prst="rect">
            <a:avLst/>
          </a:prstGeom>
          <a:solidFill>
            <a:srgbClr val="D0C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72" name="Rectangle 171"/>
          <p:cNvSpPr/>
          <p:nvPr/>
        </p:nvSpPr>
        <p:spPr>
          <a:xfrm>
            <a:off x="2407285" y="2869438"/>
            <a:ext cx="2745359" cy="336423"/>
          </a:xfrm>
          <a:prstGeom prst="rect">
            <a:avLst/>
          </a:prstGeom>
          <a:solidFill>
            <a:srgbClr val="D1D0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73" name="Rectangle 172"/>
          <p:cNvSpPr/>
          <p:nvPr/>
        </p:nvSpPr>
        <p:spPr>
          <a:xfrm>
            <a:off x="2437130" y="2869438"/>
            <a:ext cx="2685669" cy="336423"/>
          </a:xfrm>
          <a:prstGeom prst="rect">
            <a:avLst/>
          </a:prstGeom>
          <a:solidFill>
            <a:srgbClr val="D2D1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74" name="Rectangle 173"/>
          <p:cNvSpPr/>
          <p:nvPr/>
        </p:nvSpPr>
        <p:spPr>
          <a:xfrm>
            <a:off x="2466848" y="2869438"/>
            <a:ext cx="2626106" cy="336423"/>
          </a:xfrm>
          <a:prstGeom prst="rect">
            <a:avLst/>
          </a:prstGeom>
          <a:solidFill>
            <a:srgbClr val="D3D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75" name="Rectangle 174"/>
          <p:cNvSpPr/>
          <p:nvPr/>
        </p:nvSpPr>
        <p:spPr>
          <a:xfrm>
            <a:off x="2496693" y="2869438"/>
            <a:ext cx="2566416" cy="336423"/>
          </a:xfrm>
          <a:prstGeom prst="rect">
            <a:avLst/>
          </a:prstGeom>
          <a:solidFill>
            <a:srgbClr val="D4D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76" name="Rectangle 175"/>
          <p:cNvSpPr/>
          <p:nvPr/>
        </p:nvSpPr>
        <p:spPr>
          <a:xfrm>
            <a:off x="2526538" y="2869438"/>
            <a:ext cx="2506726" cy="336423"/>
          </a:xfrm>
          <a:prstGeom prst="rect">
            <a:avLst/>
          </a:prstGeom>
          <a:solidFill>
            <a:srgbClr val="D5D4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77" name="Rectangle 176"/>
          <p:cNvSpPr/>
          <p:nvPr/>
        </p:nvSpPr>
        <p:spPr>
          <a:xfrm>
            <a:off x="2556383" y="2869438"/>
            <a:ext cx="2447036" cy="336423"/>
          </a:xfrm>
          <a:prstGeom prst="rect">
            <a:avLst/>
          </a:prstGeom>
          <a:solidFill>
            <a:srgbClr val="D6D5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78" name="Rectangle 177"/>
          <p:cNvSpPr/>
          <p:nvPr/>
        </p:nvSpPr>
        <p:spPr>
          <a:xfrm>
            <a:off x="2586228" y="2869438"/>
            <a:ext cx="2387346" cy="336423"/>
          </a:xfrm>
          <a:prstGeom prst="rect">
            <a:avLst/>
          </a:prstGeom>
          <a:solidFill>
            <a:srgbClr val="D7D6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79" name="Rectangle 178"/>
          <p:cNvSpPr/>
          <p:nvPr/>
        </p:nvSpPr>
        <p:spPr>
          <a:xfrm>
            <a:off x="2616073" y="2869438"/>
            <a:ext cx="2327656" cy="336423"/>
          </a:xfrm>
          <a:prstGeom prst="rect">
            <a:avLst/>
          </a:prstGeom>
          <a:solidFill>
            <a:srgbClr val="D8D7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80" name="Rectangle 179"/>
          <p:cNvSpPr/>
          <p:nvPr/>
        </p:nvSpPr>
        <p:spPr>
          <a:xfrm>
            <a:off x="2645918" y="2869438"/>
            <a:ext cx="2267966" cy="336423"/>
          </a:xfrm>
          <a:prstGeom prst="rect">
            <a:avLst/>
          </a:prstGeom>
          <a:solidFill>
            <a:srgbClr val="D9D8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81" name="Rectangle 180"/>
          <p:cNvSpPr/>
          <p:nvPr/>
        </p:nvSpPr>
        <p:spPr>
          <a:xfrm>
            <a:off x="2675763" y="2869438"/>
            <a:ext cx="2208276" cy="336423"/>
          </a:xfrm>
          <a:prstGeom prst="rect">
            <a:avLst/>
          </a:prstGeom>
          <a:solidFill>
            <a:srgbClr val="DAD9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82" name="Rectangle 181"/>
          <p:cNvSpPr/>
          <p:nvPr/>
        </p:nvSpPr>
        <p:spPr>
          <a:xfrm>
            <a:off x="2705608" y="2869438"/>
            <a:ext cx="2148586" cy="336423"/>
          </a:xfrm>
          <a:prstGeom prst="rect">
            <a:avLst/>
          </a:prstGeom>
          <a:solidFill>
            <a:srgbClr val="DBD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83" name="Rectangle 182"/>
          <p:cNvSpPr/>
          <p:nvPr/>
        </p:nvSpPr>
        <p:spPr>
          <a:xfrm>
            <a:off x="2735453" y="2869438"/>
            <a:ext cx="2088896" cy="336423"/>
          </a:xfrm>
          <a:prstGeom prst="rect">
            <a:avLst/>
          </a:prstGeom>
          <a:solidFill>
            <a:srgbClr val="DCD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84" name="Rectangle 183"/>
          <p:cNvSpPr/>
          <p:nvPr/>
        </p:nvSpPr>
        <p:spPr>
          <a:xfrm>
            <a:off x="2765298" y="2869438"/>
            <a:ext cx="2029206" cy="336423"/>
          </a:xfrm>
          <a:prstGeom prst="rect">
            <a:avLst/>
          </a:prstGeom>
          <a:solidFill>
            <a:srgbClr val="DDD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85" name="Rectangle 184"/>
          <p:cNvSpPr/>
          <p:nvPr/>
        </p:nvSpPr>
        <p:spPr>
          <a:xfrm>
            <a:off x="2795143" y="2869438"/>
            <a:ext cx="1969516" cy="336423"/>
          </a:xfrm>
          <a:prstGeom prst="rect">
            <a:avLst/>
          </a:prstGeom>
          <a:solidFill>
            <a:srgbClr val="DEDD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86" name="Rectangle 185"/>
          <p:cNvSpPr/>
          <p:nvPr/>
        </p:nvSpPr>
        <p:spPr>
          <a:xfrm>
            <a:off x="2824988" y="2869438"/>
            <a:ext cx="1909826" cy="336423"/>
          </a:xfrm>
          <a:prstGeom prst="rect">
            <a:avLst/>
          </a:prstGeom>
          <a:solidFill>
            <a:srgbClr val="DFD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87" name="Rectangle 186"/>
          <p:cNvSpPr/>
          <p:nvPr/>
        </p:nvSpPr>
        <p:spPr>
          <a:xfrm>
            <a:off x="2854833" y="2869438"/>
            <a:ext cx="1850136" cy="336423"/>
          </a:xfrm>
          <a:prstGeom prst="rect">
            <a:avLst/>
          </a:prstGeom>
          <a:solidFill>
            <a:srgbClr val="E0D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88" name="Rectangle 187"/>
          <p:cNvSpPr/>
          <p:nvPr/>
        </p:nvSpPr>
        <p:spPr>
          <a:xfrm>
            <a:off x="2884678" y="2869438"/>
            <a:ext cx="1790446" cy="336423"/>
          </a:xfrm>
          <a:prstGeom prst="rect">
            <a:avLst/>
          </a:prstGeom>
          <a:solidFill>
            <a:srgbClr val="E1E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89" name="Rectangle 188"/>
          <p:cNvSpPr/>
          <p:nvPr/>
        </p:nvSpPr>
        <p:spPr>
          <a:xfrm>
            <a:off x="2914523" y="2869438"/>
            <a:ext cx="1730756" cy="336423"/>
          </a:xfrm>
          <a:prstGeom prst="rect">
            <a:avLst/>
          </a:prstGeom>
          <a:solidFill>
            <a:srgbClr val="E2E1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90" name="Rectangle 189"/>
          <p:cNvSpPr/>
          <p:nvPr/>
        </p:nvSpPr>
        <p:spPr>
          <a:xfrm>
            <a:off x="2944368" y="2869438"/>
            <a:ext cx="1671066" cy="336423"/>
          </a:xfrm>
          <a:prstGeom prst="rect">
            <a:avLst/>
          </a:prstGeom>
          <a:solidFill>
            <a:srgbClr val="E3E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91" name="Rectangle 190"/>
          <p:cNvSpPr/>
          <p:nvPr/>
        </p:nvSpPr>
        <p:spPr>
          <a:xfrm>
            <a:off x="2974213" y="2869438"/>
            <a:ext cx="1611376" cy="336423"/>
          </a:xfrm>
          <a:prstGeom prst="rect">
            <a:avLst/>
          </a:prstGeom>
          <a:solidFill>
            <a:srgbClr val="E4E3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92" name="Rectangle 191"/>
          <p:cNvSpPr/>
          <p:nvPr/>
        </p:nvSpPr>
        <p:spPr>
          <a:xfrm>
            <a:off x="3004058" y="2869438"/>
            <a:ext cx="1551686" cy="336423"/>
          </a:xfrm>
          <a:prstGeom prst="rect">
            <a:avLst/>
          </a:prstGeom>
          <a:solidFill>
            <a:srgbClr val="E5E4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93" name="Rectangle 192"/>
          <p:cNvSpPr/>
          <p:nvPr/>
        </p:nvSpPr>
        <p:spPr>
          <a:xfrm>
            <a:off x="3033903" y="2869438"/>
            <a:ext cx="1491996" cy="336423"/>
          </a:xfrm>
          <a:prstGeom prst="rect">
            <a:avLst/>
          </a:prstGeom>
          <a:solidFill>
            <a:srgbClr val="E6E5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94" name="Rectangle 193"/>
          <p:cNvSpPr/>
          <p:nvPr/>
        </p:nvSpPr>
        <p:spPr>
          <a:xfrm>
            <a:off x="3063748" y="2869438"/>
            <a:ext cx="1432306" cy="336423"/>
          </a:xfrm>
          <a:prstGeom prst="rect">
            <a:avLst/>
          </a:prstGeom>
          <a:solidFill>
            <a:srgbClr val="E7E6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95" name="Rectangle 194"/>
          <p:cNvSpPr/>
          <p:nvPr/>
        </p:nvSpPr>
        <p:spPr>
          <a:xfrm>
            <a:off x="3093593" y="2869438"/>
            <a:ext cx="1372616" cy="336423"/>
          </a:xfrm>
          <a:prstGeom prst="rect">
            <a:avLst/>
          </a:prstGeom>
          <a:solidFill>
            <a:srgbClr val="E8E7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96" name="Rectangle 195"/>
          <p:cNvSpPr/>
          <p:nvPr/>
        </p:nvSpPr>
        <p:spPr>
          <a:xfrm>
            <a:off x="3123438" y="2869438"/>
            <a:ext cx="1312926" cy="336423"/>
          </a:xfrm>
          <a:prstGeom prst="rect">
            <a:avLst/>
          </a:prstGeom>
          <a:solidFill>
            <a:srgbClr val="E9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97" name="Rectangle 196"/>
          <p:cNvSpPr/>
          <p:nvPr/>
        </p:nvSpPr>
        <p:spPr>
          <a:xfrm>
            <a:off x="3153283" y="2869438"/>
            <a:ext cx="1253236" cy="336423"/>
          </a:xfrm>
          <a:prstGeom prst="rect">
            <a:avLst/>
          </a:prstGeom>
          <a:solidFill>
            <a:srgbClr val="EAE9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98" name="Rectangle 197"/>
          <p:cNvSpPr/>
          <p:nvPr/>
        </p:nvSpPr>
        <p:spPr>
          <a:xfrm>
            <a:off x="3183128" y="2869438"/>
            <a:ext cx="1193673" cy="336423"/>
          </a:xfrm>
          <a:prstGeom prst="rect">
            <a:avLst/>
          </a:prstGeom>
          <a:solidFill>
            <a:srgbClr val="EBEA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199" name="Rectangle 198"/>
          <p:cNvSpPr/>
          <p:nvPr/>
        </p:nvSpPr>
        <p:spPr>
          <a:xfrm>
            <a:off x="3212973" y="2869438"/>
            <a:ext cx="1133983" cy="336423"/>
          </a:xfrm>
          <a:prstGeom prst="rect">
            <a:avLst/>
          </a:prstGeom>
          <a:solidFill>
            <a:srgbClr val="ECE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200" name="Rectangle 199"/>
          <p:cNvSpPr/>
          <p:nvPr/>
        </p:nvSpPr>
        <p:spPr>
          <a:xfrm>
            <a:off x="3242818" y="2869438"/>
            <a:ext cx="1074293" cy="336423"/>
          </a:xfrm>
          <a:prstGeom prst="rect">
            <a:avLst/>
          </a:prstGeom>
          <a:solidFill>
            <a:srgbClr val="EDEC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201" name="Rectangle 200"/>
          <p:cNvSpPr/>
          <p:nvPr/>
        </p:nvSpPr>
        <p:spPr>
          <a:xfrm>
            <a:off x="3272663" y="2869438"/>
            <a:ext cx="1014603" cy="336423"/>
          </a:xfrm>
          <a:prstGeom prst="rect">
            <a:avLst/>
          </a:prstGeom>
          <a:solidFill>
            <a:srgbClr val="EEED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202" name="Rectangle 201"/>
          <p:cNvSpPr/>
          <p:nvPr/>
        </p:nvSpPr>
        <p:spPr>
          <a:xfrm>
            <a:off x="3302508" y="2869438"/>
            <a:ext cx="954913" cy="336423"/>
          </a:xfrm>
          <a:prstGeom prst="rect">
            <a:avLst/>
          </a:prstGeom>
          <a:solidFill>
            <a:srgbClr val="EFEE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203" name="Rectangle 202"/>
          <p:cNvSpPr/>
          <p:nvPr/>
        </p:nvSpPr>
        <p:spPr>
          <a:xfrm>
            <a:off x="3332353" y="2869438"/>
            <a:ext cx="895223" cy="336423"/>
          </a:xfrm>
          <a:prstGeom prst="rect">
            <a:avLst/>
          </a:prstGeom>
          <a:solidFill>
            <a:srgbClr val="F0E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204" name="Rectangle 203"/>
          <p:cNvSpPr/>
          <p:nvPr/>
        </p:nvSpPr>
        <p:spPr>
          <a:xfrm>
            <a:off x="3362198" y="2869438"/>
            <a:ext cx="835533" cy="336423"/>
          </a:xfrm>
          <a:prstGeom prst="rect">
            <a:avLst/>
          </a:prstGeom>
          <a:solidFill>
            <a:srgbClr val="F1F0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205" name="Rectangle 204"/>
          <p:cNvSpPr/>
          <p:nvPr/>
        </p:nvSpPr>
        <p:spPr>
          <a:xfrm>
            <a:off x="3392043" y="2869438"/>
            <a:ext cx="775843" cy="336423"/>
          </a:xfrm>
          <a:prstGeom prst="rect">
            <a:avLst/>
          </a:prstGeom>
          <a:solidFill>
            <a:srgbClr val="F2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206" name="Rectangle 205"/>
          <p:cNvSpPr/>
          <p:nvPr/>
        </p:nvSpPr>
        <p:spPr>
          <a:xfrm>
            <a:off x="3421761" y="2869438"/>
            <a:ext cx="716280" cy="336423"/>
          </a:xfrm>
          <a:prstGeom prst="rect">
            <a:avLst/>
          </a:prstGeom>
          <a:solidFill>
            <a:srgbClr val="F3F2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207" name="Rectangle 206"/>
          <p:cNvSpPr/>
          <p:nvPr/>
        </p:nvSpPr>
        <p:spPr>
          <a:xfrm>
            <a:off x="3451606" y="2869438"/>
            <a:ext cx="656590" cy="336423"/>
          </a:xfrm>
          <a:prstGeom prst="rect">
            <a:avLst/>
          </a:prstGeom>
          <a:solidFill>
            <a:srgbClr val="F4F4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208" name="Rectangle 207"/>
          <p:cNvSpPr/>
          <p:nvPr/>
        </p:nvSpPr>
        <p:spPr>
          <a:xfrm>
            <a:off x="3481451" y="2869438"/>
            <a:ext cx="596900" cy="336423"/>
          </a:xfrm>
          <a:prstGeom prst="rect">
            <a:avLst/>
          </a:prstGeom>
          <a:solidFill>
            <a:srgbClr val="F5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0">
              <a:lnSpc>
                <a:spcPts val="2840"/>
              </a:lnSpc>
            </a:pPr>
            <a:r>
              <a:rPr lang="en-US" altLang="ko-KR" sz="1400" dirty="0">
                <a:solidFill>
                  <a:srgbClr val="231F1F"/>
                </a:solidFill>
              </a:rPr>
              <a:t>Neutral</a:t>
            </a:r>
          </a:p>
        </p:txBody>
      </p:sp>
      <p:sp>
        <p:nvSpPr>
          <p:cNvPr id="209" name="Rectangle 208"/>
          <p:cNvSpPr/>
          <p:nvPr/>
        </p:nvSpPr>
        <p:spPr>
          <a:xfrm>
            <a:off x="3511296" y="2869438"/>
            <a:ext cx="537210" cy="336423"/>
          </a:xfrm>
          <a:prstGeom prst="rect">
            <a:avLst/>
          </a:prstGeom>
          <a:solidFill>
            <a:srgbClr val="F6F6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210" name="Rectangle 209"/>
          <p:cNvSpPr/>
          <p:nvPr/>
        </p:nvSpPr>
        <p:spPr>
          <a:xfrm>
            <a:off x="3541141" y="2869438"/>
            <a:ext cx="477520" cy="336423"/>
          </a:xfrm>
          <a:prstGeom prst="rect">
            <a:avLst/>
          </a:prstGeom>
          <a:solidFill>
            <a:srgbClr val="F7F7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211" name="Rectangle 210"/>
          <p:cNvSpPr/>
          <p:nvPr/>
        </p:nvSpPr>
        <p:spPr>
          <a:xfrm>
            <a:off x="3570986" y="2869438"/>
            <a:ext cx="417830" cy="336423"/>
          </a:xfrm>
          <a:prstGeom prst="rect">
            <a:avLst/>
          </a:prstGeom>
          <a:solidFill>
            <a:srgbClr val="F8F8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212" name="Rectangle 211"/>
          <p:cNvSpPr/>
          <p:nvPr/>
        </p:nvSpPr>
        <p:spPr>
          <a:xfrm>
            <a:off x="3600831" y="2869438"/>
            <a:ext cx="358140" cy="336423"/>
          </a:xfrm>
          <a:prstGeom prst="rect">
            <a:avLst/>
          </a:prstGeom>
          <a:solidFill>
            <a:srgbClr val="F9F9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213" name="Rectangle 212"/>
          <p:cNvSpPr/>
          <p:nvPr/>
        </p:nvSpPr>
        <p:spPr>
          <a:xfrm>
            <a:off x="3630676" y="2869438"/>
            <a:ext cx="298450" cy="336423"/>
          </a:xfrm>
          <a:prstGeom prst="rect">
            <a:avLst/>
          </a:prstGeom>
          <a:solidFill>
            <a:srgbClr val="FAFA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214" name="Rectangle 213"/>
          <p:cNvSpPr/>
          <p:nvPr/>
        </p:nvSpPr>
        <p:spPr>
          <a:xfrm>
            <a:off x="3660521" y="2869438"/>
            <a:ext cx="238760" cy="336423"/>
          </a:xfrm>
          <a:prstGeom prst="rect">
            <a:avLst/>
          </a:prstGeom>
          <a:solidFill>
            <a:srgbClr val="FBFB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215" name="Rectangle 214"/>
          <p:cNvSpPr/>
          <p:nvPr/>
        </p:nvSpPr>
        <p:spPr>
          <a:xfrm>
            <a:off x="3690366" y="2869438"/>
            <a:ext cx="179070" cy="336423"/>
          </a:xfrm>
          <a:prstGeom prst="rect">
            <a:avLst/>
          </a:prstGeom>
          <a:solidFill>
            <a:srgbClr val="FCFC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216" name="Rectangle 215"/>
          <p:cNvSpPr/>
          <p:nvPr/>
        </p:nvSpPr>
        <p:spPr>
          <a:xfrm>
            <a:off x="3720211" y="2869438"/>
            <a:ext cx="119380" cy="336423"/>
          </a:xfrm>
          <a:prstGeom prst="rect">
            <a:avLst/>
          </a:prstGeom>
          <a:solidFill>
            <a:srgbClr val="FDF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217" name="Rectangle 216"/>
          <p:cNvSpPr/>
          <p:nvPr/>
        </p:nvSpPr>
        <p:spPr>
          <a:xfrm>
            <a:off x="540004" y="3452876"/>
            <a:ext cx="683895" cy="1080008"/>
          </a:xfrm>
          <a:prstGeom prst="rect">
            <a:avLst/>
          </a:prstGeom>
          <a:solidFill>
            <a:srgbClr val="5A6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218" name="Rectangle 217"/>
          <p:cNvSpPr/>
          <p:nvPr/>
        </p:nvSpPr>
        <p:spPr>
          <a:xfrm>
            <a:off x="1367917" y="3452876"/>
            <a:ext cx="684022" cy="1080008"/>
          </a:xfrm>
          <a:prstGeom prst="rect">
            <a:avLst/>
          </a:prstGeom>
          <a:solidFill>
            <a:srgbClr val="276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219" name="Rectangle 218"/>
          <p:cNvSpPr/>
          <p:nvPr/>
        </p:nvSpPr>
        <p:spPr>
          <a:xfrm>
            <a:off x="2195957" y="3452876"/>
            <a:ext cx="684022" cy="1080008"/>
          </a:xfrm>
          <a:prstGeom prst="rect">
            <a:avLst/>
          </a:prstGeom>
          <a:solidFill>
            <a:srgbClr val="558C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220" name="Rectangle 219"/>
          <p:cNvSpPr/>
          <p:nvPr/>
        </p:nvSpPr>
        <p:spPr>
          <a:xfrm>
            <a:off x="3023997" y="3452876"/>
            <a:ext cx="683895" cy="1080008"/>
          </a:xfrm>
          <a:prstGeom prst="rect">
            <a:avLst/>
          </a:prstGeom>
          <a:solidFill>
            <a:srgbClr val="59C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221" name="Rectangle 220"/>
          <p:cNvSpPr/>
          <p:nvPr/>
        </p:nvSpPr>
        <p:spPr>
          <a:xfrm>
            <a:off x="3851910" y="3452876"/>
            <a:ext cx="684022" cy="1080008"/>
          </a:xfrm>
          <a:prstGeom prst="rect">
            <a:avLst/>
          </a:prstGeom>
          <a:solidFill>
            <a:srgbClr val="8AD2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222" name="Rectangle 221"/>
          <p:cNvSpPr/>
          <p:nvPr/>
        </p:nvSpPr>
        <p:spPr>
          <a:xfrm>
            <a:off x="4679950" y="3452876"/>
            <a:ext cx="684022" cy="1080008"/>
          </a:xfrm>
          <a:prstGeom prst="rect">
            <a:avLst/>
          </a:prstGeom>
          <a:solidFill>
            <a:srgbClr val="FFF4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223" name="Rectangle 222"/>
          <p:cNvSpPr/>
          <p:nvPr/>
        </p:nvSpPr>
        <p:spPr>
          <a:xfrm>
            <a:off x="5507990" y="3452876"/>
            <a:ext cx="683895" cy="1080008"/>
          </a:xfrm>
          <a:prstGeom prst="rect">
            <a:avLst/>
          </a:prstGeom>
          <a:solidFill>
            <a:srgbClr val="FDDC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224" name="Rectangle 223"/>
          <p:cNvSpPr/>
          <p:nvPr/>
        </p:nvSpPr>
        <p:spPr>
          <a:xfrm>
            <a:off x="6335903" y="3452876"/>
            <a:ext cx="684022" cy="1080008"/>
          </a:xfrm>
          <a:prstGeom prst="rect">
            <a:avLst/>
          </a:prstGeom>
          <a:solidFill>
            <a:srgbClr val="F471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algn="ctr"/>
            <a:endParaRPr lang="en-US"/>
          </a:p>
        </p:txBody>
      </p:sp>
      <p:sp>
        <p:nvSpPr>
          <p:cNvPr id="650" name="TextBox 649"/>
          <p:cNvSpPr txBox="1"/>
          <p:nvPr/>
        </p:nvSpPr>
        <p:spPr>
          <a:xfrm>
            <a:off x="524256" y="4552696"/>
            <a:ext cx="66945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024128" algn="l"/>
                <a:tab pos="1847088" algn="l"/>
                <a:tab pos="2669921" algn="l"/>
                <a:tab pos="3492881" algn="l"/>
                <a:tab pos="4315714" algn="l"/>
                <a:tab pos="5184521" algn="l"/>
                <a:tab pos="5961761" algn="l"/>
              </a:tabLst>
            </a:pPr>
            <a:r>
              <a:rPr lang="en-US" altLang="ko-KR" sz="1200" dirty="0">
                <a:solidFill>
                  <a:srgbClr val="231F1F"/>
                </a:solidFill>
              </a:rPr>
              <a:t>10.5</a:t>
            </a:r>
            <a:r>
              <a:rPr lang="en-US" altLang="ko-KR" dirty="0"/>
              <a:t>	</a:t>
            </a:r>
            <a:r>
              <a:rPr lang="en-US" altLang="ko-KR" sz="1200" dirty="0">
                <a:solidFill>
                  <a:srgbClr val="231F1F"/>
                </a:solidFill>
              </a:rPr>
              <a:t>9.5 </a:t>
            </a:r>
            <a:r>
              <a:rPr lang="en-US" altLang="ko-KR" dirty="0"/>
              <a:t>	</a:t>
            </a:r>
            <a:r>
              <a:rPr lang="en-US" altLang="ko-KR" sz="1200" dirty="0">
                <a:solidFill>
                  <a:srgbClr val="231F1F"/>
                </a:solidFill>
              </a:rPr>
              <a:t>8.0 </a:t>
            </a:r>
            <a:r>
              <a:rPr lang="en-US" altLang="ko-KR" dirty="0"/>
              <a:t>	</a:t>
            </a:r>
            <a:r>
              <a:rPr lang="en-US" altLang="ko-KR" sz="1200" dirty="0">
                <a:solidFill>
                  <a:srgbClr val="231F1F"/>
                </a:solidFill>
              </a:rPr>
              <a:t>7.0 </a:t>
            </a:r>
            <a:r>
              <a:rPr lang="en-US" altLang="ko-KR" dirty="0"/>
              <a:t>	</a:t>
            </a:r>
            <a:r>
              <a:rPr lang="en-US" altLang="ko-KR" sz="1200" dirty="0">
                <a:solidFill>
                  <a:srgbClr val="231F1F"/>
                </a:solidFill>
              </a:rPr>
              <a:t>6.0 </a:t>
            </a:r>
            <a:r>
              <a:rPr lang="en-US" altLang="ko-KR" dirty="0"/>
              <a:t>	</a:t>
            </a:r>
            <a:r>
              <a:rPr lang="en-US" altLang="ko-KR" sz="1200" dirty="0">
                <a:solidFill>
                  <a:srgbClr val="231F1F"/>
                </a:solidFill>
              </a:rPr>
              <a:t>4.5</a:t>
            </a:r>
            <a:r>
              <a:rPr lang="en-US" altLang="ko-KR" dirty="0"/>
              <a:t>	</a:t>
            </a:r>
            <a:r>
              <a:rPr lang="en-US" altLang="ko-KR" sz="1200" dirty="0">
                <a:solidFill>
                  <a:srgbClr val="231F1F"/>
                </a:solidFill>
              </a:rPr>
              <a:t>3.5 </a:t>
            </a:r>
            <a:r>
              <a:rPr lang="en-US" altLang="ko-KR" dirty="0"/>
              <a:t>	</a:t>
            </a:r>
            <a:r>
              <a:rPr lang="en-US" altLang="ko-KR" sz="1200" dirty="0">
                <a:solidFill>
                  <a:srgbClr val="231F1F"/>
                </a:solidFill>
              </a:rPr>
              <a:t>2.0</a:t>
            </a:r>
            <a:endParaRPr lang="ko-KR" altLang="ko-KR" sz="1200" dirty="0">
              <a:solidFill>
                <a:srgbClr val="231F1F"/>
              </a:solidFill>
            </a:endParaRPr>
          </a:p>
        </p:txBody>
      </p:sp>
      <p:sp>
        <p:nvSpPr>
          <p:cNvPr id="651" name="TextBox 650"/>
          <p:cNvSpPr txBox="1"/>
          <p:nvPr/>
        </p:nvSpPr>
        <p:spPr>
          <a:xfrm>
            <a:off x="384175" y="4935093"/>
            <a:ext cx="66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58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436" y="2771451"/>
            <a:ext cx="7162801" cy="434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56942" y="513207"/>
            <a:ext cx="3599561" cy="3977640"/>
          </a:xfrm>
          <a:prstGeom prst="rect">
            <a:avLst/>
          </a:prstGeom>
        </p:spPr>
      </p:pic>
      <p:sp>
        <p:nvSpPr>
          <p:cNvPr id="654" name="TextBox 653"/>
          <p:cNvSpPr txBox="1"/>
          <p:nvPr/>
        </p:nvSpPr>
        <p:spPr>
          <a:xfrm>
            <a:off x="450977" y="584327"/>
            <a:ext cx="6485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solidFill>
                  <a:srgbClr val="231F1F"/>
                </a:solidFill>
              </a:rPr>
              <a:t>7.Progression Stages Acidification In The Body Constitution</a:t>
            </a:r>
            <a:endParaRPr lang="ko-KR" altLang="ko-KR" dirty="0">
              <a:solidFill>
                <a:srgbClr val="231F1F"/>
              </a:solidFill>
            </a:endParaRPr>
          </a:p>
        </p:txBody>
      </p:sp>
      <p:sp>
        <p:nvSpPr>
          <p:cNvPr id="655" name="TextBox 654"/>
          <p:cNvSpPr txBox="1"/>
          <p:nvPr/>
        </p:nvSpPr>
        <p:spPr>
          <a:xfrm>
            <a:off x="5162804" y="2886964"/>
            <a:ext cx="6223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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656" name="TextBox 655"/>
          <p:cNvSpPr txBox="1"/>
          <p:nvPr/>
        </p:nvSpPr>
        <p:spPr>
          <a:xfrm>
            <a:off x="384175" y="4935093"/>
            <a:ext cx="66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60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1445641" y="1378585"/>
            <a:ext cx="1692021" cy="1561211"/>
          </a:xfrm>
          <a:custGeom>
            <a:avLst/>
            <a:gdLst>
              <a:gd name="connsiteX0" fmla="*/ 0 w 0"/>
              <a:gd name="connsiteY0" fmla="*/ 0 w 0"/>
              <a:gd name="connsiteX1" fmla="*/ 0 w 0"/>
              <a:gd name="connsiteY1" fmla="*/ 0 w 0"/>
              <a:gd name="connsiteX2" fmla="*/ 0 w 0"/>
              <a:gd name="connsiteY2" fmla="*/ 0 w 0"/>
              <a:gd name="connsiteX3" fmla="*/ 0 w 0"/>
              <a:gd name="connsiteY3" fmla="*/ 0 w 0"/>
              <a:gd name="connsiteX4" fmla="*/ 0 w 0"/>
              <a:gd name="connsiteY4" fmla="*/ 0 w 0"/>
              <a:gd name="connsiteX5" fmla="*/ 0 w 0"/>
              <a:gd name="connsiteY5" fmla="*/ 0 w 0"/>
              <a:gd name="connsiteX6" fmla="*/ 0 w 0"/>
              <a:gd name="connsiteY6" fmla="*/ 0 w 0"/>
              <a:gd name="connsiteX7" fmla="*/ 0 w 0"/>
              <a:gd name="connsiteY7" fmla="*/ 0 w 0"/>
              <a:gd name="connsiteX8" fmla="*/ 0 w 0"/>
              <a:gd name="connsiteY8" fmla="*/ 0 w 0"/>
              <a:gd name="connsiteX9" fmla="*/ 0 w 0"/>
              <a:gd name="connsiteY9" fmla="*/ 0 w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92021" h="1561211">
                <a:moveTo>
                  <a:pt x="846074" y="0"/>
                </a:moveTo>
                <a:lnTo>
                  <a:pt x="1463294" y="0"/>
                </a:lnTo>
                <a:cubicBezTo>
                  <a:pt x="1589659" y="0"/>
                  <a:pt x="1692021" y="102362"/>
                  <a:pt x="1692021" y="228727"/>
                </a:cubicBezTo>
                <a:lnTo>
                  <a:pt x="1692021" y="1332484"/>
                </a:lnTo>
                <a:cubicBezTo>
                  <a:pt x="1692021" y="1458722"/>
                  <a:pt x="1589659" y="1561211"/>
                  <a:pt x="1463294" y="1561211"/>
                </a:cubicBezTo>
                <a:lnTo>
                  <a:pt x="228727" y="1561211"/>
                </a:lnTo>
                <a:cubicBezTo>
                  <a:pt x="102362" y="1561211"/>
                  <a:pt x="0" y="1458722"/>
                  <a:pt x="0" y="1332484"/>
                </a:cubicBezTo>
                <a:lnTo>
                  <a:pt x="0" y="228727"/>
                </a:lnTo>
                <a:cubicBezTo>
                  <a:pt x="0" y="102362"/>
                  <a:pt x="102362" y="0"/>
                  <a:pt x="228727" y="0"/>
                </a:cubicBezTo>
                <a:lnTo>
                  <a:pt x="846074" y="0"/>
                </a:lnTo>
              </a:path>
            </a:pathLst>
          </a:custGeom>
          <a:solidFill>
            <a:srgbClr val="FEEC7D"/>
          </a:solidFill>
          <a:ln>
            <a:solidFill>
              <a:srgbClr val="FABE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ctr"/>
          <a:lstStyle/>
          <a:p>
            <a:pPr indent="0" algn="ctr">
              <a:lnSpc>
                <a:spcPts val="14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Stage 1 (Blood</a:t>
            </a:r>
          </a:p>
          <a:p>
            <a:pPr indent="0" algn="ctr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Contamination)</a:t>
            </a:r>
          </a:p>
          <a:p>
            <a:pPr indent="0" algn="ctr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- dizziness, General</a:t>
            </a:r>
          </a:p>
          <a:p>
            <a:pPr indent="0" algn="ctr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Fatigue, weakened</a:t>
            </a:r>
          </a:p>
          <a:p>
            <a:pPr indent="0" algn="ctr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resistibility to ailments,</a:t>
            </a:r>
          </a:p>
          <a:p>
            <a:pPr indent="0" algn="ctr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acidic waste</a:t>
            </a:r>
          </a:p>
          <a:p>
            <a:pPr indent="0" algn="ctr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accumulates</a:t>
            </a:r>
          </a:p>
        </p:txBody>
      </p:sp>
      <p:sp>
        <p:nvSpPr>
          <p:cNvPr id="26" name="FreeForm 25"/>
          <p:cNvSpPr/>
          <p:nvPr/>
        </p:nvSpPr>
        <p:spPr>
          <a:xfrm>
            <a:off x="4497070" y="1378585"/>
            <a:ext cx="1692021" cy="1561211"/>
          </a:xfrm>
          <a:custGeom>
            <a:avLst/>
            <a:gdLst>
              <a:gd name="connsiteX0" fmla="*/ 0 w 0"/>
              <a:gd name="connsiteY0" fmla="*/ 0 w 0"/>
              <a:gd name="connsiteX1" fmla="*/ 0 w 0"/>
              <a:gd name="connsiteY1" fmla="*/ 0 w 0"/>
              <a:gd name="connsiteX2" fmla="*/ 0 w 0"/>
              <a:gd name="connsiteY2" fmla="*/ 0 w 0"/>
              <a:gd name="connsiteX3" fmla="*/ 0 w 0"/>
              <a:gd name="connsiteY3" fmla="*/ 0 w 0"/>
              <a:gd name="connsiteX4" fmla="*/ 0 w 0"/>
              <a:gd name="connsiteY4" fmla="*/ 0 w 0"/>
              <a:gd name="connsiteX5" fmla="*/ 0 w 0"/>
              <a:gd name="connsiteY5" fmla="*/ 0 w 0"/>
              <a:gd name="connsiteX6" fmla="*/ 0 w 0"/>
              <a:gd name="connsiteY6" fmla="*/ 0 w 0"/>
              <a:gd name="connsiteX7" fmla="*/ 0 w 0"/>
              <a:gd name="connsiteY7" fmla="*/ 0 w 0"/>
              <a:gd name="connsiteX8" fmla="*/ 0 w 0"/>
              <a:gd name="connsiteY8" fmla="*/ 0 w 0"/>
              <a:gd name="connsiteX9" fmla="*/ 0 w 0"/>
              <a:gd name="connsiteY9" fmla="*/ 0 w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92021" h="1561211">
                <a:moveTo>
                  <a:pt x="846074" y="0"/>
                </a:moveTo>
                <a:lnTo>
                  <a:pt x="1463294" y="0"/>
                </a:lnTo>
                <a:cubicBezTo>
                  <a:pt x="1589659" y="0"/>
                  <a:pt x="1692021" y="102362"/>
                  <a:pt x="1692021" y="228727"/>
                </a:cubicBezTo>
                <a:lnTo>
                  <a:pt x="1692021" y="1332484"/>
                </a:lnTo>
                <a:cubicBezTo>
                  <a:pt x="1692021" y="1458722"/>
                  <a:pt x="1589659" y="1561211"/>
                  <a:pt x="1463294" y="1561211"/>
                </a:cubicBezTo>
                <a:lnTo>
                  <a:pt x="228727" y="1561211"/>
                </a:lnTo>
                <a:cubicBezTo>
                  <a:pt x="102362" y="1561211"/>
                  <a:pt x="0" y="1458722"/>
                  <a:pt x="0" y="1332484"/>
                </a:cubicBezTo>
                <a:lnTo>
                  <a:pt x="0" y="228727"/>
                </a:lnTo>
                <a:cubicBezTo>
                  <a:pt x="0" y="102362"/>
                  <a:pt x="102362" y="0"/>
                  <a:pt x="228727" y="0"/>
                </a:cubicBezTo>
                <a:lnTo>
                  <a:pt x="846074" y="0"/>
                </a:lnTo>
              </a:path>
            </a:pathLst>
          </a:custGeom>
          <a:solidFill>
            <a:srgbClr val="FBCFA5"/>
          </a:solidFill>
          <a:ln>
            <a:solidFill>
              <a:srgbClr val="F471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ctr"/>
          <a:lstStyle/>
          <a:p>
            <a:pPr indent="0" algn="ctr">
              <a:lnSpc>
                <a:spcPts val="2045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Stage 2 (Excretion</a:t>
            </a:r>
          </a:p>
          <a:p>
            <a:pPr indent="0" algn="ctr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Disorder)</a:t>
            </a:r>
          </a:p>
          <a:p>
            <a:pPr indent="0" algn="ctr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- constipation, coarse</a:t>
            </a:r>
          </a:p>
          <a:p>
            <a:pPr indent="0" algn="ctr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skin, gastric disorder,</a:t>
            </a:r>
          </a:p>
          <a:p>
            <a:pPr indent="0" algn="ctr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diarrhea</a:t>
            </a:r>
          </a:p>
        </p:txBody>
      </p:sp>
      <p:sp>
        <p:nvSpPr>
          <p:cNvPr id="27" name="FreeForm 26"/>
          <p:cNvSpPr/>
          <p:nvPr/>
        </p:nvSpPr>
        <p:spPr>
          <a:xfrm>
            <a:off x="1439926" y="3375025"/>
            <a:ext cx="1692021" cy="1561084"/>
          </a:xfrm>
          <a:custGeom>
            <a:avLst/>
            <a:gdLst>
              <a:gd name="connsiteX0" fmla="*/ 0 w 0"/>
              <a:gd name="connsiteY0" fmla="*/ 0 w 0"/>
              <a:gd name="connsiteX1" fmla="*/ 0 w 0"/>
              <a:gd name="connsiteY1" fmla="*/ 0 w 0"/>
              <a:gd name="connsiteX2" fmla="*/ 0 w 0"/>
              <a:gd name="connsiteY2" fmla="*/ 0 w 0"/>
              <a:gd name="connsiteX3" fmla="*/ 0 w 0"/>
              <a:gd name="connsiteY3" fmla="*/ 0 w 0"/>
              <a:gd name="connsiteX4" fmla="*/ 0 w 0"/>
              <a:gd name="connsiteY4" fmla="*/ 0 w 0"/>
              <a:gd name="connsiteX5" fmla="*/ 0 w 0"/>
              <a:gd name="connsiteY5" fmla="*/ 0 w 0"/>
              <a:gd name="connsiteX6" fmla="*/ 0 w 0"/>
              <a:gd name="connsiteY6" fmla="*/ 0 w 0"/>
              <a:gd name="connsiteX7" fmla="*/ 0 w 0"/>
              <a:gd name="connsiteY7" fmla="*/ 0 w 0"/>
              <a:gd name="connsiteX8" fmla="*/ 0 w 0"/>
              <a:gd name="connsiteY8" fmla="*/ 0 w 0"/>
              <a:gd name="connsiteX9" fmla="*/ 0 w 0"/>
              <a:gd name="connsiteY9" fmla="*/ 0 w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92021" h="1561084">
                <a:moveTo>
                  <a:pt x="846074" y="0"/>
                </a:moveTo>
                <a:lnTo>
                  <a:pt x="1463294" y="0"/>
                </a:lnTo>
                <a:cubicBezTo>
                  <a:pt x="1589659" y="0"/>
                  <a:pt x="1692021" y="102362"/>
                  <a:pt x="1692021" y="228600"/>
                </a:cubicBezTo>
                <a:lnTo>
                  <a:pt x="1692021" y="1332484"/>
                </a:lnTo>
                <a:cubicBezTo>
                  <a:pt x="1692021" y="1458722"/>
                  <a:pt x="1589659" y="1561084"/>
                  <a:pt x="1463294" y="1561084"/>
                </a:cubicBezTo>
                <a:lnTo>
                  <a:pt x="228727" y="1561084"/>
                </a:lnTo>
                <a:cubicBezTo>
                  <a:pt x="102362" y="1561084"/>
                  <a:pt x="0" y="1458722"/>
                  <a:pt x="0" y="1332484"/>
                </a:cubicBezTo>
                <a:lnTo>
                  <a:pt x="0" y="228600"/>
                </a:lnTo>
                <a:cubicBezTo>
                  <a:pt x="0" y="102362"/>
                  <a:pt x="102362" y="0"/>
                  <a:pt x="228727" y="0"/>
                </a:cubicBezTo>
                <a:lnTo>
                  <a:pt x="846074" y="0"/>
                </a:lnTo>
              </a:path>
            </a:pathLst>
          </a:custGeom>
          <a:solidFill>
            <a:srgbClr val="C2E4E9"/>
          </a:solidFill>
          <a:ln>
            <a:solidFill>
              <a:srgbClr val="86CB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ctr"/>
          <a:lstStyle/>
          <a:p>
            <a:pPr indent="0" algn="ctr">
              <a:lnSpc>
                <a:spcPts val="1655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Stage 3 (Weakened</a:t>
            </a:r>
          </a:p>
          <a:p>
            <a:pPr indent="0" algn="ctr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Function of the</a:t>
            </a:r>
          </a:p>
          <a:p>
            <a:pPr indent="0" algn="ctr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Intestines)</a:t>
            </a:r>
          </a:p>
          <a:p>
            <a:pPr indent="0" algn="ctr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anemia, irregular</a:t>
            </a:r>
          </a:p>
          <a:p>
            <a:pPr indent="0" algn="ctr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periods, mental</a:t>
            </a:r>
          </a:p>
          <a:p>
            <a:pPr indent="0" algn="ctr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confusion</a:t>
            </a:r>
          </a:p>
        </p:txBody>
      </p:sp>
      <p:sp>
        <p:nvSpPr>
          <p:cNvPr id="28" name="FreeForm 27"/>
          <p:cNvSpPr/>
          <p:nvPr/>
        </p:nvSpPr>
        <p:spPr>
          <a:xfrm>
            <a:off x="4491355" y="3375025"/>
            <a:ext cx="1692021" cy="1561084"/>
          </a:xfrm>
          <a:custGeom>
            <a:avLst/>
            <a:gdLst>
              <a:gd name="connsiteX0" fmla="*/ 0 w 0"/>
              <a:gd name="connsiteY0" fmla="*/ 0 w 0"/>
              <a:gd name="connsiteX1" fmla="*/ 0 w 0"/>
              <a:gd name="connsiteY1" fmla="*/ 0 w 0"/>
              <a:gd name="connsiteX2" fmla="*/ 0 w 0"/>
              <a:gd name="connsiteY2" fmla="*/ 0 w 0"/>
              <a:gd name="connsiteX3" fmla="*/ 0 w 0"/>
              <a:gd name="connsiteY3" fmla="*/ 0 w 0"/>
              <a:gd name="connsiteX4" fmla="*/ 0 w 0"/>
              <a:gd name="connsiteY4" fmla="*/ 0 w 0"/>
              <a:gd name="connsiteX5" fmla="*/ 0 w 0"/>
              <a:gd name="connsiteY5" fmla="*/ 0 w 0"/>
              <a:gd name="connsiteX6" fmla="*/ 0 w 0"/>
              <a:gd name="connsiteY6" fmla="*/ 0 w 0"/>
              <a:gd name="connsiteX7" fmla="*/ 0 w 0"/>
              <a:gd name="connsiteY7" fmla="*/ 0 w 0"/>
              <a:gd name="connsiteX8" fmla="*/ 0 w 0"/>
              <a:gd name="connsiteY8" fmla="*/ 0 w 0"/>
              <a:gd name="connsiteX9" fmla="*/ 0 w 0"/>
              <a:gd name="connsiteY9" fmla="*/ 0 w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92021" h="1561084">
                <a:moveTo>
                  <a:pt x="846074" y="0"/>
                </a:moveTo>
                <a:lnTo>
                  <a:pt x="1463294" y="0"/>
                </a:lnTo>
                <a:cubicBezTo>
                  <a:pt x="1589659" y="0"/>
                  <a:pt x="1692021" y="102362"/>
                  <a:pt x="1692021" y="228600"/>
                </a:cubicBezTo>
                <a:lnTo>
                  <a:pt x="1692021" y="1332484"/>
                </a:lnTo>
                <a:cubicBezTo>
                  <a:pt x="1692021" y="1458722"/>
                  <a:pt x="1589659" y="1561084"/>
                  <a:pt x="1463294" y="1561084"/>
                </a:cubicBezTo>
                <a:lnTo>
                  <a:pt x="228727" y="1561084"/>
                </a:lnTo>
                <a:cubicBezTo>
                  <a:pt x="102362" y="1561084"/>
                  <a:pt x="0" y="1458722"/>
                  <a:pt x="0" y="1332484"/>
                </a:cubicBezTo>
                <a:lnTo>
                  <a:pt x="0" y="228600"/>
                </a:lnTo>
                <a:cubicBezTo>
                  <a:pt x="0" y="102362"/>
                  <a:pt x="102362" y="0"/>
                  <a:pt x="228727" y="0"/>
                </a:cubicBezTo>
                <a:lnTo>
                  <a:pt x="846074" y="0"/>
                </a:lnTo>
              </a:path>
            </a:pathLst>
          </a:custGeom>
          <a:solidFill>
            <a:srgbClr val="C8C8E6"/>
          </a:solidFill>
          <a:ln>
            <a:solidFill>
              <a:srgbClr val="5482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ctr"/>
          <a:lstStyle/>
          <a:p>
            <a:pPr indent="0" algn="ctr">
              <a:lnSpc>
                <a:spcPts val="1505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Stage 4 (Chronic</a:t>
            </a:r>
          </a:p>
          <a:p>
            <a:pPr indent="0" algn="ctr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Disease)</a:t>
            </a:r>
          </a:p>
          <a:p>
            <a:pPr indent="0" algn="ctr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Heart Disease, Liver</a:t>
            </a:r>
          </a:p>
          <a:p>
            <a:pPr indent="0" algn="ctr">
              <a:lnSpc>
                <a:spcPts val="1495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Trouble, Kidney Disease,</a:t>
            </a:r>
          </a:p>
          <a:p>
            <a:pPr indent="0" algn="ctr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High Blood Pressure,</a:t>
            </a:r>
          </a:p>
          <a:p>
            <a:pPr indent="0" algn="ctr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Diabetes, Gastric ulcer,</a:t>
            </a:r>
          </a:p>
          <a:p>
            <a:pPr indent="0" algn="ctr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Cancer &amp; Allergies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Rectangle 226"/>
          <p:cNvSpPr/>
          <p:nvPr/>
        </p:nvSpPr>
        <p:spPr>
          <a:xfrm>
            <a:off x="540004" y="628904"/>
            <a:ext cx="6479921" cy="43192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0">
              <a:lnSpc>
                <a:spcPts val="2790"/>
              </a:lnSpc>
            </a:pPr>
            <a:r>
              <a:rPr lang="en-US" altLang="ko-KR" dirty="0">
                <a:solidFill>
                  <a:srgbClr val="231F1F"/>
                </a:solidFill>
              </a:rPr>
              <a:t>8.Main Causes, Leading The Body Constitution To Acidification</a:t>
            </a:r>
          </a:p>
        </p:txBody>
      </p:sp>
      <p:sp>
        <p:nvSpPr>
          <p:cNvPr id="228" name="Rectangle 227"/>
          <p:cNvSpPr/>
          <p:nvPr/>
        </p:nvSpPr>
        <p:spPr>
          <a:xfrm>
            <a:off x="787400" y="1461516"/>
            <a:ext cx="695325" cy="1098169"/>
          </a:xfrm>
          <a:prstGeom prst="rect">
            <a:avLst/>
          </a:prstGeom>
          <a:solidFill>
            <a:srgbClr val="9AB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135890">
              <a:lnSpc>
                <a:spcPts val="1495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Lack of</a:t>
            </a:r>
          </a:p>
          <a:p>
            <a:pPr indent="85725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Physical</a:t>
            </a:r>
          </a:p>
          <a:p>
            <a:pPr indent="97155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Exercise</a:t>
            </a:r>
          </a:p>
        </p:txBody>
      </p:sp>
      <p:sp>
        <p:nvSpPr>
          <p:cNvPr id="229" name="Rectangle 228"/>
          <p:cNvSpPr/>
          <p:nvPr/>
        </p:nvSpPr>
        <p:spPr>
          <a:xfrm>
            <a:off x="1516634" y="1461516"/>
            <a:ext cx="1046099" cy="1090168"/>
          </a:xfrm>
          <a:prstGeom prst="rect">
            <a:avLst/>
          </a:prstGeom>
          <a:solidFill>
            <a:srgbClr val="B4C0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342900">
              <a:lnSpc>
                <a:spcPts val="1845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Stress</a:t>
            </a:r>
          </a:p>
        </p:txBody>
      </p:sp>
      <p:sp>
        <p:nvSpPr>
          <p:cNvPr id="230" name="Rectangle 229"/>
          <p:cNvSpPr/>
          <p:nvPr/>
        </p:nvSpPr>
        <p:spPr>
          <a:xfrm>
            <a:off x="2596642" y="1461516"/>
            <a:ext cx="1430782" cy="1090168"/>
          </a:xfrm>
          <a:prstGeom prst="rect">
            <a:avLst/>
          </a:prstGeom>
          <a:solidFill>
            <a:srgbClr val="FDE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321310">
              <a:lnSpc>
                <a:spcPts val="1785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Contaminated</a:t>
            </a:r>
          </a:p>
          <a:p>
            <a:pPr indent="323850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Environment</a:t>
            </a:r>
          </a:p>
          <a:p>
            <a:pPr indent="384175">
              <a:lnSpc>
                <a:spcPts val="1495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(water, air)</a:t>
            </a:r>
          </a:p>
          <a:p>
            <a:pPr indent="328295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air pollutants</a:t>
            </a:r>
          </a:p>
        </p:txBody>
      </p:sp>
      <p:sp>
        <p:nvSpPr>
          <p:cNvPr id="231" name="Rectangle 230"/>
          <p:cNvSpPr/>
          <p:nvPr/>
        </p:nvSpPr>
        <p:spPr>
          <a:xfrm>
            <a:off x="4075303" y="1461516"/>
            <a:ext cx="2786126" cy="1090168"/>
          </a:xfrm>
          <a:prstGeom prst="rect">
            <a:avLst/>
          </a:prstGeom>
          <a:solidFill>
            <a:srgbClr val="FBC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>
              <a:lnSpc>
                <a:spcPts val="1200"/>
              </a:lnSpc>
            </a:pPr>
            <a:endParaRPr lang="en-US" altLang="ko-KR" sz="1200" dirty="0"/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492125">
              <a:lnSpc>
                <a:spcPts val="1845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Increased Intake of Acidic Foods</a:t>
            </a:r>
          </a:p>
          <a:p>
            <a:pPr indent="230505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(meats, squid, shell-fish, egg-yolk, liquor,</a:t>
            </a:r>
          </a:p>
          <a:p>
            <a:pPr indent="576580">
              <a:lnSpc>
                <a:spcPts val="15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sugar, flour &amp; food-additives)</a:t>
            </a:r>
          </a:p>
        </p:txBody>
      </p:sp>
      <p:sp>
        <p:nvSpPr>
          <p:cNvPr id="657" name="TextBox 656"/>
          <p:cNvSpPr txBox="1"/>
          <p:nvPr/>
        </p:nvSpPr>
        <p:spPr>
          <a:xfrm>
            <a:off x="1585976" y="2606802"/>
            <a:ext cx="49528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>
                <a:solidFill>
                  <a:srgbClr val="DC5316"/>
                </a:solidFill>
              </a:rPr>
              <a:t>Acidic Body Constitution </a:t>
            </a:r>
            <a:r>
              <a:rPr lang="en-US" altLang="ko-KR" sz="1200" dirty="0">
                <a:solidFill>
                  <a:srgbClr val="F47115"/>
                </a:solidFill>
              </a:rPr>
              <a:t>=&gt; </a:t>
            </a:r>
            <a:r>
              <a:rPr lang="en-US" altLang="ko-KR" sz="1200" dirty="0">
                <a:solidFill>
                  <a:srgbClr val="DC5316"/>
                </a:solidFill>
              </a:rPr>
              <a:t>Various types of Aging-related Ailments</a:t>
            </a:r>
            <a:endParaRPr lang="ko-KR" altLang="ko-KR" sz="1200" dirty="0">
              <a:solidFill>
                <a:srgbClr val="DC5316"/>
              </a:solidFill>
            </a:endParaRPr>
          </a:p>
        </p:txBody>
      </p:sp>
      <p:sp>
        <p:nvSpPr>
          <p:cNvPr id="658" name="TextBox 657"/>
          <p:cNvSpPr txBox="1"/>
          <p:nvPr/>
        </p:nvSpPr>
        <p:spPr>
          <a:xfrm>
            <a:off x="6851396" y="4935093"/>
            <a:ext cx="6605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61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799084" y="2987294"/>
            <a:ext cx="6028944" cy="1872615"/>
          </a:xfrm>
          <a:custGeom>
            <a:avLst/>
            <a:gdLst>
              <a:gd name="connsiteX0" fmla="*/ 0 w 0"/>
              <a:gd name="connsiteY0" fmla="*/ 0 w 0"/>
              <a:gd name="connsiteX1" fmla="*/ 0 w 0"/>
              <a:gd name="connsiteY1" fmla="*/ 0 w 0"/>
              <a:gd name="connsiteX2" fmla="*/ 0 w 0"/>
              <a:gd name="connsiteY2" fmla="*/ 0 w 0"/>
              <a:gd name="connsiteX3" fmla="*/ 0 w 0"/>
              <a:gd name="connsiteY3" fmla="*/ 0 w 0"/>
              <a:gd name="connsiteX4" fmla="*/ 0 w 0"/>
              <a:gd name="connsiteY4" fmla="*/ 0 w 0"/>
              <a:gd name="connsiteX5" fmla="*/ 0 w 0"/>
              <a:gd name="connsiteY5" fmla="*/ 0 w 0"/>
              <a:gd name="connsiteX6" fmla="*/ 0 w 0"/>
              <a:gd name="connsiteY6" fmla="*/ 0 w 0"/>
              <a:gd name="connsiteX7" fmla="*/ 0 w 0"/>
              <a:gd name="connsiteY7" fmla="*/ 0 w 0"/>
              <a:gd name="connsiteX8" fmla="*/ 0 w 0"/>
              <a:gd name="connsiteY8" fmla="*/ 0 w 0"/>
              <a:gd name="connsiteX9" fmla="*/ 0 w 0"/>
              <a:gd name="connsiteY9" fmla="*/ 0 w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28944" h="1872615">
                <a:moveTo>
                  <a:pt x="3014472" y="0"/>
                </a:moveTo>
                <a:lnTo>
                  <a:pt x="5908294" y="0"/>
                </a:lnTo>
                <a:cubicBezTo>
                  <a:pt x="5974969" y="0"/>
                  <a:pt x="6028944" y="54102"/>
                  <a:pt x="6028944" y="120777"/>
                </a:cubicBezTo>
                <a:lnTo>
                  <a:pt x="6028944" y="1751965"/>
                </a:lnTo>
                <a:cubicBezTo>
                  <a:pt x="6028944" y="1818640"/>
                  <a:pt x="5974969" y="1872615"/>
                  <a:pt x="5908294" y="1872615"/>
                </a:cubicBezTo>
                <a:lnTo>
                  <a:pt x="120777" y="1872615"/>
                </a:lnTo>
                <a:cubicBezTo>
                  <a:pt x="54102" y="1872615"/>
                  <a:pt x="0" y="1818640"/>
                  <a:pt x="0" y="1751965"/>
                </a:cubicBezTo>
                <a:lnTo>
                  <a:pt x="0" y="120777"/>
                </a:lnTo>
                <a:cubicBezTo>
                  <a:pt x="0" y="54102"/>
                  <a:pt x="54102" y="0"/>
                  <a:pt x="120777" y="0"/>
                </a:cubicBezTo>
                <a:lnTo>
                  <a:pt x="3014472" y="0"/>
                </a:lnTo>
              </a:path>
            </a:pathLst>
          </a:custGeom>
          <a:solidFill>
            <a:srgbClr val="DAEEF1"/>
          </a:solidFill>
          <a:ln>
            <a:solidFill>
              <a:srgbClr val="86CB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none" lIns="0" tIns="0" rIns="0" bIns="0" rtlCol="0" anchor="ctr"/>
          <a:lstStyle/>
          <a:p>
            <a:pPr indent="0" algn="ctr">
              <a:lnSpc>
                <a:spcPts val="1640"/>
              </a:lnSpc>
            </a:pPr>
            <a:r>
              <a:rPr lang="en-US" altLang="ko-KR" sz="1200" dirty="0">
                <a:solidFill>
                  <a:srgbClr val="A05936"/>
                </a:solidFill>
              </a:rPr>
              <a:t>Diseases : High Blood Pressure, Diabetes, Poor Blood Circulation</a:t>
            </a:r>
          </a:p>
          <a:p>
            <a:pPr indent="0" algn="ctr">
              <a:lnSpc>
                <a:spcPts val="1325"/>
              </a:lnSpc>
            </a:pPr>
            <a:r>
              <a:rPr lang="en-US" altLang="ko-KR" sz="1200" dirty="0">
                <a:solidFill>
                  <a:srgbClr val="951931"/>
                </a:solidFill>
              </a:rPr>
              <a:t></a:t>
            </a:r>
          </a:p>
          <a:p>
            <a:pPr indent="0" algn="ctr">
              <a:lnSpc>
                <a:spcPts val="2070"/>
              </a:lnSpc>
            </a:pPr>
            <a:r>
              <a:rPr lang="en-US" altLang="ko-KR" sz="1200" dirty="0">
                <a:solidFill>
                  <a:srgbClr val="231F1F"/>
                </a:solidFill>
              </a:rPr>
              <a:t>Improved Body Constitution(Drinking Alkaline Reduced Water)</a:t>
            </a:r>
          </a:p>
          <a:p>
            <a:pPr indent="0" algn="ctr">
              <a:lnSpc>
                <a:spcPts val="1325"/>
              </a:lnSpc>
            </a:pPr>
            <a:r>
              <a:rPr lang="en-US" altLang="ko-KR" sz="1200" dirty="0">
                <a:solidFill>
                  <a:srgbClr val="59C03D"/>
                </a:solidFill>
              </a:rPr>
              <a:t></a:t>
            </a:r>
          </a:p>
          <a:p>
            <a:pPr indent="0" algn="ctr">
              <a:lnSpc>
                <a:spcPts val="2070"/>
              </a:lnSpc>
            </a:pPr>
            <a:r>
              <a:rPr lang="en-US" altLang="ko-KR" sz="1200" dirty="0">
                <a:solidFill>
                  <a:srgbClr val="231F1F"/>
                </a:solidFill>
              </a:rPr>
              <a:t>Maintaining Weak Alkaline Body Constitution</a:t>
            </a:r>
          </a:p>
          <a:p>
            <a:pPr indent="0" algn="ctr">
              <a:lnSpc>
                <a:spcPts val="1325"/>
              </a:lnSpc>
            </a:pPr>
            <a:r>
              <a:rPr lang="en-US" altLang="ko-KR" sz="1200" dirty="0">
                <a:solidFill>
                  <a:srgbClr val="276CBE"/>
                </a:solidFill>
              </a:rPr>
              <a:t></a:t>
            </a:r>
          </a:p>
          <a:p>
            <a:pPr indent="0" algn="ctr">
              <a:lnSpc>
                <a:spcPts val="2070"/>
              </a:lnSpc>
            </a:pPr>
            <a:r>
              <a:rPr lang="en-US" altLang="ko-KR" sz="1200" dirty="0">
                <a:solidFill>
                  <a:srgbClr val="276CBE"/>
                </a:solidFill>
              </a:rPr>
              <a:t>Enjoy every minute of Longevity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24161"/>
            <a:ext cx="7513636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58044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89" y="0"/>
            <a:ext cx="7620047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27340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9561" y="0"/>
            <a:ext cx="7669236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10906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5967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011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5967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1406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40004" y="540004"/>
            <a:ext cx="6479921" cy="426910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0">
              <a:lnSpc>
                <a:spcPts val="1615"/>
              </a:lnSpc>
            </a:pPr>
            <a:r>
              <a:rPr lang="en-US" altLang="ko-KR" sz="1200" b="1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Cooking Purposes</a:t>
            </a:r>
          </a:p>
          <a:p>
            <a:pPr indent="0">
              <a:lnSpc>
                <a:spcPts val="1375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If you use Alkaline Water for cooking, it helps remove bitter tastes , tangy or pungent odors</a:t>
            </a:r>
          </a:p>
          <a:p>
            <a:pPr indent="0">
              <a:lnSpc>
                <a:spcPts val="1395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from vegetables and also helps to reduce the odor from fish .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0">
              <a:lnSpc>
                <a:spcPts val="1620"/>
              </a:lnSpc>
            </a:pPr>
            <a:r>
              <a:rPr lang="en-US" altLang="ko-KR" sz="1200" b="1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Powdered Milk</a:t>
            </a:r>
          </a:p>
          <a:p>
            <a:pPr indent="0">
              <a:lnSpc>
                <a:spcPts val="1375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Powdered Milk, mixed with Alkaline Water helps enhance a baby’s body and the osteogenesis process.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0">
              <a:lnSpc>
                <a:spcPts val="1620"/>
              </a:lnSpc>
            </a:pPr>
            <a:r>
              <a:rPr lang="en-US" altLang="ko-KR" sz="1200" b="1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Noodles are boiled</a:t>
            </a:r>
          </a:p>
          <a:p>
            <a:pPr indent="0">
              <a:lnSpc>
                <a:spcPts val="1375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If you use Alkaline Water to boil noodles or pasta, you will enjoy a softer, more pleasant texture.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0">
              <a:lnSpc>
                <a:spcPts val="1620"/>
              </a:lnSpc>
            </a:pPr>
            <a:r>
              <a:rPr lang="en-US" altLang="ko-KR" sz="1200" b="1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Preventing Discoloration of Vegetables and Fruits</a:t>
            </a:r>
          </a:p>
          <a:p>
            <a:pPr indent="0">
              <a:lnSpc>
                <a:spcPts val="1375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Fruits and vegetables, such as grapes, strawberries , red cabbage, beans and asparagus, are rich in</a:t>
            </a:r>
          </a:p>
          <a:p>
            <a:pPr indent="0">
              <a:lnSpc>
                <a:spcPts val="14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Anthocyan, which causes discoloration. However, fruits and vegetables washed in Acidic Water</a:t>
            </a:r>
          </a:p>
          <a:p>
            <a:pPr indent="0">
              <a:lnSpc>
                <a:spcPts val="14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and cooked later, maintain their natural color and freshness, longer than expected.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0">
              <a:lnSpc>
                <a:spcPts val="1620"/>
              </a:lnSpc>
            </a:pPr>
            <a:r>
              <a:rPr lang="en-US" altLang="ko-KR" sz="1200" b="1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Heavy Drinking and Hangovers</a:t>
            </a:r>
          </a:p>
          <a:p>
            <a:pPr indent="0">
              <a:lnSpc>
                <a:spcPts val="1375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Drinking one or two glasses of Alkaline Water before going to bed, and after getting up, helps to overcome</a:t>
            </a:r>
          </a:p>
          <a:p>
            <a:pPr indent="0">
              <a:lnSpc>
                <a:spcPts val="14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a hangover and improves body metabolism.</a:t>
            </a:r>
          </a:p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0">
              <a:lnSpc>
                <a:spcPts val="1620"/>
              </a:lnSpc>
            </a:pPr>
            <a:r>
              <a:rPr lang="en-US" altLang="ko-KR" sz="1200" b="1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Wash Kitchenware that is dirty and scorched</a:t>
            </a:r>
          </a:p>
          <a:p>
            <a:pPr indent="0">
              <a:lnSpc>
                <a:spcPts val="1375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You can remove dirt or food leftovers, scorched &amp; stuck on kitchenware by simply putting it</a:t>
            </a:r>
          </a:p>
          <a:p>
            <a:pPr indent="0">
              <a:lnSpc>
                <a:spcPts val="1400"/>
              </a:lnSpc>
            </a:pPr>
            <a:r>
              <a:rPr lang="en-US" altLang="ko-KR" sz="1000" dirty="0">
                <a:solidFill>
                  <a:srgbClr val="231F1F"/>
                </a:solidFill>
              </a:rPr>
              <a:t>in Acidic Ionized Water, overnight.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889496" y="4977511"/>
            <a:ext cx="5927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7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1048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71855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1048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142302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89861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75919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5967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28981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5967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169726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7559674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378223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1048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64182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5967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201627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13638" cy="523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149720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9537"/>
            <a:ext cx="7437437" cy="529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3718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554609" y="541909"/>
            <a:ext cx="6463411" cy="428117"/>
          </a:xfrm>
          <a:prstGeom prst="rect">
            <a:avLst/>
          </a:prstGeom>
          <a:solidFill>
            <a:srgbClr val="DC4E9F"/>
          </a:solidFill>
          <a:ln w="3175">
            <a:solidFill>
              <a:srgbClr val="231F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>
              <a:lnSpc>
                <a:spcPts val="1200"/>
              </a:lnSpc>
            </a:pPr>
            <a:endParaRPr lang="en-US" altLang="ko-KR" sz="1200" dirty="0"/>
          </a:p>
          <a:p>
            <a:pPr indent="43180">
              <a:lnSpc>
                <a:spcPts val="2150"/>
              </a:lnSpc>
            </a:pPr>
            <a:r>
              <a:rPr lang="en-US" altLang="ko-KR" sz="1600" dirty="0">
                <a:solidFill>
                  <a:srgbClr val="FFFFFF"/>
                </a:solidFill>
              </a:rPr>
              <a:t>2. Health and Beauty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450977" y="1006729"/>
            <a:ext cx="44122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Remedy Eye-Sty and Mild Inflammations on the Skin</a:t>
            </a:r>
            <a:endParaRPr lang="ko-KR" altLang="ko-KR" sz="1200" b="1" dirty="0">
              <a:solidFill>
                <a:srgbClr val="231F1F"/>
              </a:solidFill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50977" y="1203579"/>
            <a:ext cx="69593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When you feel pain and discomfort due to a sty in your eyes or an inflammation, you can remedy it by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50977" y="1381379"/>
            <a:ext cx="6964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applying cotton-gauze soaked in Acidic Ionized Water, to the affected parts, which will be sterilized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450977" y="1559179"/>
            <a:ext cx="19593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and healed, afterwards.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487299" y="1895729"/>
            <a:ext cx="37191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Recover From Fatigue by Drinking Alkaline Water</a:t>
            </a:r>
            <a:endParaRPr lang="ko-KR" altLang="ko-KR" sz="1200" b="1" dirty="0">
              <a:solidFill>
                <a:srgbClr val="231F1F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450977" y="2092579"/>
            <a:ext cx="62588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If you are fatigued on a regular basis, you can regain strength by drinking Alkaline Water.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50977" y="2270379"/>
            <a:ext cx="65680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Alkaline Water is rich in essential minerals, such as Calcium, Magnesium, Sodium and Potassium.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450977" y="2448179"/>
            <a:ext cx="696341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Alkaline Water also has a high negative ORP(oxidation reduction potential), optimizes body balance,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450977" y="2625979"/>
            <a:ext cx="45783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reverses the effects of acidic waste, accumulates in the body and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450977" y="2803779"/>
            <a:ext cx="25601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maximizes resistance to diseases.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450977" y="3140329"/>
            <a:ext cx="27448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Treat Hair and Its Dandruff</a:t>
            </a:r>
            <a:endParaRPr lang="ko-KR" altLang="ko-KR" sz="1200" b="1" dirty="0">
              <a:solidFill>
                <a:srgbClr val="231F1F"/>
              </a:solidFill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450977" y="3337179"/>
            <a:ext cx="59225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I’d like to recommend that your hair be washed in Acidic Water. You can easily see the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489331" y="3514979"/>
            <a:ext cx="69268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difference after a couple of shampoos. Hair will be cleaner and softer, any dandruff will be gone, and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450977" y="3692779"/>
            <a:ext cx="24696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it will help to prevent hair loss.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450977" y="4042029"/>
            <a:ext cx="2744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Slight Scratch and Cut-Wound</a:t>
            </a:r>
            <a:endParaRPr lang="ko-KR" altLang="ko-KR" sz="1200" b="1" dirty="0">
              <a:solidFill>
                <a:srgbClr val="231F1F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450977" y="4251579"/>
            <a:ext cx="69588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For Minor Scratches and Cuts Before applying any ointment or salve, wash the injured part in Acidic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450977" y="4442079"/>
            <a:ext cx="43298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Water. The injury will be cleaned and can then heal quickly.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422275" y="4977511"/>
            <a:ext cx="5927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8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837" y="0"/>
            <a:ext cx="7162800" cy="536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376324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6237" y="26272"/>
            <a:ext cx="4425417" cy="535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383803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79837" cy="529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3559" y="0"/>
            <a:ext cx="3643877" cy="529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821212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25" y="0"/>
            <a:ext cx="3781034" cy="544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6037" y="33337"/>
            <a:ext cx="3733800" cy="536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127356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8636" y="185737"/>
            <a:ext cx="3942865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371472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337"/>
            <a:ext cx="3932237" cy="536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6038" y="30543"/>
            <a:ext cx="3703638" cy="5336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800678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30542"/>
            <a:ext cx="3662781" cy="5336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837" y="15269"/>
            <a:ext cx="3733800" cy="536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737703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810000" cy="536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33336"/>
            <a:ext cx="3749675" cy="533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816792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3637" y="0"/>
            <a:ext cx="3810000" cy="536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779837" cy="536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884476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07489" cy="536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7489" y="26156"/>
            <a:ext cx="3706148" cy="5341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8030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Box 109"/>
          <p:cNvSpPr txBox="1"/>
          <p:nvPr/>
        </p:nvSpPr>
        <p:spPr>
          <a:xfrm>
            <a:off x="450977" y="831977"/>
            <a:ext cx="51314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Those Who Suffer From Urine Retention and Prostate Hypertrophy</a:t>
            </a:r>
            <a:endParaRPr lang="ko-KR" altLang="ko-KR" sz="1200" b="1" dirty="0">
              <a:solidFill>
                <a:srgbClr val="231F1F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450977" y="1028827"/>
            <a:ext cx="69636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For Prostate Hypertrophy, which is caused by urine retention, it is recommended that you drink at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450977" y="1206627"/>
            <a:ext cx="696353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least 8 glasses of Alkaline Water (or 2.5 liters) a day. Alkaline Ionized Water helps hydrate the body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450977" y="1384427"/>
            <a:ext cx="23375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and scavenges Free Radicals.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450977" y="1720977"/>
            <a:ext cx="4118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Colds, Constipation, Stomach Disorders &amp; Diarrhea</a:t>
            </a:r>
            <a:endParaRPr lang="ko-KR" altLang="ko-KR" sz="1200" b="1" dirty="0">
              <a:solidFill>
                <a:srgbClr val="231F1F"/>
              </a:solidFill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450977" y="1917827"/>
            <a:ext cx="69656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According to Testimonials from users who suffered from chronic Colds year round, they experienced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450977" y="2095627"/>
            <a:ext cx="69662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improved immunity through the regular drinking of Alkaline Water. Their overall constitution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450977" y="2273427"/>
            <a:ext cx="696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became stronger than before as well, and they were able to fight off Stomach Disorders, Diarrhea &amp;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450977" y="2451227"/>
            <a:ext cx="13210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Constipation.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450977" y="2787777"/>
            <a:ext cx="38251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>
                <a:solidFill>
                  <a:srgbClr val="231F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Sickly Children &amp; those suffering from Anemia</a:t>
            </a:r>
            <a:endParaRPr lang="ko-KR" altLang="ko-KR" sz="1200" b="1" dirty="0">
              <a:solidFill>
                <a:srgbClr val="231F1F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450977" y="2984627"/>
            <a:ext cx="69603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One of the users’ claims was that the Steady Drinking of Alkaline Water made their sickly kids (who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450977" y="3162427"/>
            <a:ext cx="69571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often fainted, due to lack of strength) healthier and stronger and the children gained weight because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450977" y="3340227"/>
            <a:ext cx="20628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they had better appetites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6889496" y="4977511"/>
            <a:ext cx="5927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solidFill>
                  <a:srgbClr val="231F1F"/>
                </a:solidFill>
              </a:rPr>
              <a:t>9</a:t>
            </a:r>
            <a:endParaRPr lang="ko-KR" altLang="ko-KR" sz="1000" dirty="0">
              <a:solidFill>
                <a:srgbClr val="231F1F"/>
              </a:solidFill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4837" y="261937"/>
            <a:ext cx="4080681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488606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3337"/>
            <a:ext cx="378079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1237" y="0"/>
            <a:ext cx="4008438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692071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337"/>
            <a:ext cx="386137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1237" y="33337"/>
            <a:ext cx="39624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762273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4837" y="185737"/>
            <a:ext cx="4111976" cy="5125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50195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56037" cy="536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7437" y="21767"/>
            <a:ext cx="3932237" cy="5345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263270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661239" cy="536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1239" y="0"/>
            <a:ext cx="3898436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767836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03637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837" y="1"/>
            <a:ext cx="3788324" cy="540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781632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2757" y="381389"/>
            <a:ext cx="5816503" cy="21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605511">
              <a:lnSpc>
                <a:spcPts val="2318"/>
              </a:lnSpc>
            </a:pPr>
            <a:r>
              <a:rPr lang="en-US" altLang="ko-KR" sz="2000" b="1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 OVER IONIZED,</a:t>
            </a:r>
          </a:p>
        </p:txBody>
      </p:sp>
      <p:sp>
        <p:nvSpPr>
          <p:cNvPr id="5" name="Rectangle 4"/>
          <p:cNvSpPr/>
          <p:nvPr/>
        </p:nvSpPr>
        <p:spPr>
          <a:xfrm>
            <a:off x="871586" y="710339"/>
            <a:ext cx="5816503" cy="2200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89073">
              <a:lnSpc>
                <a:spcPts val="2318"/>
              </a:lnSpc>
            </a:pPr>
            <a:r>
              <a:rPr lang="en-US" altLang="ko-KR" sz="2000" b="1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ALKALINE WATER &amp; HYDROGEN GAS</a:t>
            </a:r>
          </a:p>
        </p:txBody>
      </p:sp>
      <p:sp>
        <p:nvSpPr>
          <p:cNvPr id="7" name="Rectangle 6"/>
          <p:cNvSpPr/>
          <p:nvPr/>
        </p:nvSpPr>
        <p:spPr>
          <a:xfrm>
            <a:off x="871586" y="1432065"/>
            <a:ext cx="5816503" cy="1407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472"/>
              </a:lnSpc>
            </a:pPr>
            <a:r>
              <a:rPr lang="en-US" altLang="ko-KR" b="1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 OF CONTENTS:</a:t>
            </a:r>
          </a:p>
        </p:txBody>
      </p:sp>
      <p:sp>
        <p:nvSpPr>
          <p:cNvPr id="8" name="Rectangle 7"/>
          <p:cNvSpPr/>
          <p:nvPr/>
        </p:nvSpPr>
        <p:spPr>
          <a:xfrm>
            <a:off x="1093929" y="1703667"/>
            <a:ext cx="5594160" cy="1260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12"/>
              </a:lnSpc>
            </a:pPr>
            <a:r>
              <a:rPr lang="en-US" altLang="ko-KR" sz="1200" dirty="0">
                <a:solidFill>
                  <a:srgbClr val="000000"/>
                </a:solidFill>
                <a:latin typeface="Wingdings" panose="05000000000000000000" pitchFamily="2" charset="2"/>
              </a:rPr>
              <a:t> </a:t>
            </a:r>
            <a:r>
              <a:rPr lang="en-US" altLang="ko-KR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Antioxidant Studies</a:t>
            </a:r>
          </a:p>
        </p:txBody>
      </p:sp>
      <p:sp>
        <p:nvSpPr>
          <p:cNvPr id="9" name="Rectangle 8"/>
          <p:cNvSpPr/>
          <p:nvPr/>
        </p:nvSpPr>
        <p:spPr>
          <a:xfrm>
            <a:off x="1093929" y="1829752"/>
            <a:ext cx="5594160" cy="1251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12"/>
              </a:lnSpc>
            </a:pPr>
            <a:r>
              <a:rPr lang="en-US" altLang="ko-KR" sz="1200" dirty="0">
                <a:solidFill>
                  <a:srgbClr val="000000"/>
                </a:solidFill>
                <a:latin typeface="Wingdings" panose="05000000000000000000" pitchFamily="2" charset="2"/>
              </a:rPr>
              <a:t> </a:t>
            </a:r>
            <a:r>
              <a:rPr lang="en-US" altLang="ko-KR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Bones Studies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93929" y="1954881"/>
            <a:ext cx="5594160" cy="1251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12"/>
              </a:lnSpc>
            </a:pPr>
            <a:r>
              <a:rPr lang="en-US" altLang="ko-KR" sz="1200" dirty="0">
                <a:solidFill>
                  <a:srgbClr val="000000"/>
                </a:solidFill>
                <a:latin typeface="Wingdings" panose="05000000000000000000" pitchFamily="2" charset="2"/>
              </a:rPr>
              <a:t> </a:t>
            </a:r>
            <a:r>
              <a:rPr lang="en-US" altLang="ko-KR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Brain Studies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93929" y="2080078"/>
            <a:ext cx="5594160" cy="12608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12"/>
              </a:lnSpc>
            </a:pPr>
            <a:r>
              <a:rPr lang="en-US" altLang="ko-KR" sz="1200" dirty="0">
                <a:solidFill>
                  <a:srgbClr val="000000"/>
                </a:solidFill>
                <a:latin typeface="Wingdings" panose="05000000000000000000" pitchFamily="2" charset="2"/>
              </a:rPr>
              <a:t> </a:t>
            </a:r>
            <a:r>
              <a:rPr lang="en-US" altLang="ko-KR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Cancer Studies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93929" y="2206094"/>
            <a:ext cx="5594160" cy="1251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12"/>
              </a:lnSpc>
            </a:pPr>
            <a:r>
              <a:rPr lang="en-US" altLang="ko-KR" sz="1200" dirty="0">
                <a:solidFill>
                  <a:srgbClr val="000000"/>
                </a:solidFill>
                <a:latin typeface="Wingdings" panose="05000000000000000000" pitchFamily="2" charset="2"/>
              </a:rPr>
              <a:t> </a:t>
            </a:r>
            <a:r>
              <a:rPr lang="en-US" altLang="ko-KR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Eye &amp; Ear Studies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93929" y="2331292"/>
            <a:ext cx="5594160" cy="1251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12"/>
              </a:lnSpc>
            </a:pPr>
            <a:r>
              <a:rPr lang="en-US" altLang="ko-KR" sz="1200" dirty="0">
                <a:solidFill>
                  <a:srgbClr val="000000"/>
                </a:solidFill>
                <a:latin typeface="Wingdings" panose="05000000000000000000" pitchFamily="2" charset="2"/>
              </a:rPr>
              <a:t> </a:t>
            </a:r>
            <a:r>
              <a:rPr lang="en-US" altLang="ko-KR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Heart Studies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93929" y="2456489"/>
            <a:ext cx="5594160" cy="1260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12"/>
              </a:lnSpc>
            </a:pPr>
            <a:r>
              <a:rPr lang="en-US" altLang="ko-KR" sz="1200" dirty="0">
                <a:solidFill>
                  <a:srgbClr val="000000"/>
                </a:solidFill>
                <a:latin typeface="Wingdings" panose="05000000000000000000" pitchFamily="2" charset="2"/>
              </a:rPr>
              <a:t> </a:t>
            </a:r>
            <a:r>
              <a:rPr lang="en-US" altLang="ko-KR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Studies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93929" y="2582505"/>
            <a:ext cx="5594160" cy="1252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12"/>
              </a:lnSpc>
            </a:pPr>
            <a:r>
              <a:rPr lang="en-US" altLang="ko-KR" sz="1200" dirty="0">
                <a:solidFill>
                  <a:srgbClr val="000000"/>
                </a:solidFill>
                <a:latin typeface="Wingdings" panose="05000000000000000000" pitchFamily="2" charset="2"/>
              </a:rPr>
              <a:t> </a:t>
            </a:r>
            <a:r>
              <a:rPr lang="en-US" altLang="ko-KR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Hydrogen Gas Chemistry &amp; Physics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93929" y="2707702"/>
            <a:ext cx="5594160" cy="1251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12"/>
              </a:lnSpc>
            </a:pPr>
            <a:r>
              <a:rPr lang="en-US" altLang="ko-KR" sz="1200" dirty="0">
                <a:solidFill>
                  <a:srgbClr val="000000"/>
                </a:solidFill>
                <a:latin typeface="Wingdings" panose="05000000000000000000" pitchFamily="2" charset="2"/>
              </a:rPr>
              <a:t> </a:t>
            </a:r>
            <a:r>
              <a:rPr lang="en-US" altLang="ko-KR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Hydrogen Gas from Bacteria Studies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93929" y="2832899"/>
            <a:ext cx="5594160" cy="1260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12"/>
              </a:lnSpc>
            </a:pPr>
            <a:r>
              <a:rPr lang="en-US" altLang="ko-KR" sz="1200" dirty="0">
                <a:solidFill>
                  <a:srgbClr val="000000"/>
                </a:solidFill>
                <a:latin typeface="Wingdings" panose="05000000000000000000" pitchFamily="2" charset="2"/>
              </a:rPr>
              <a:t> </a:t>
            </a:r>
            <a:r>
              <a:rPr lang="en-US" altLang="ko-KR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Hydrogen Gas Review Articles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93929" y="2958916"/>
            <a:ext cx="5594160" cy="1251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12"/>
              </a:lnSpc>
            </a:pPr>
            <a:r>
              <a:rPr lang="en-US" altLang="ko-KR" sz="1200" dirty="0">
                <a:solidFill>
                  <a:srgbClr val="000000"/>
                </a:solidFill>
                <a:latin typeface="Wingdings" panose="05000000000000000000" pitchFamily="2" charset="2"/>
              </a:rPr>
              <a:t> </a:t>
            </a:r>
            <a:r>
              <a:rPr lang="en-US" altLang="ko-KR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Ischemia/Reperfusion Injury Studies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93929" y="3084113"/>
            <a:ext cx="5594160" cy="1251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12"/>
              </a:lnSpc>
            </a:pPr>
            <a:r>
              <a:rPr lang="en-US" altLang="ko-KR" sz="1200" dirty="0">
                <a:solidFill>
                  <a:srgbClr val="000000"/>
                </a:solidFill>
                <a:latin typeface="Wingdings" panose="05000000000000000000" pitchFamily="2" charset="2"/>
              </a:rPr>
              <a:t> </a:t>
            </a:r>
            <a:r>
              <a:rPr lang="en-US" altLang="ko-KR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Kidney Studies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93929" y="3209310"/>
            <a:ext cx="5594160" cy="1260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12"/>
              </a:lnSpc>
            </a:pPr>
            <a:r>
              <a:rPr lang="en-US" altLang="ko-KR" sz="1200" dirty="0">
                <a:solidFill>
                  <a:srgbClr val="000000"/>
                </a:solidFill>
                <a:latin typeface="Wingdings" panose="05000000000000000000" pitchFamily="2" charset="2"/>
              </a:rPr>
              <a:t> </a:t>
            </a:r>
            <a:r>
              <a:rPr lang="en-US" altLang="ko-KR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Liver Studies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93929" y="3335326"/>
            <a:ext cx="5594160" cy="1251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12"/>
              </a:lnSpc>
            </a:pPr>
            <a:r>
              <a:rPr lang="en-US" altLang="ko-KR" sz="1200" dirty="0">
                <a:solidFill>
                  <a:srgbClr val="000000"/>
                </a:solidFill>
                <a:latin typeface="Wingdings" panose="05000000000000000000" pitchFamily="2" charset="2"/>
              </a:rPr>
              <a:t> </a:t>
            </a:r>
            <a:r>
              <a:rPr lang="en-US" altLang="ko-KR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Lung &amp; Other Organ Studies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093929" y="3460524"/>
            <a:ext cx="5594160" cy="1251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12"/>
              </a:lnSpc>
            </a:pPr>
            <a:r>
              <a:rPr lang="en-US" altLang="ko-KR" sz="1200" dirty="0">
                <a:solidFill>
                  <a:srgbClr val="000000"/>
                </a:solidFill>
                <a:latin typeface="Wingdings" panose="05000000000000000000" pitchFamily="2" charset="2"/>
              </a:rPr>
              <a:t> </a:t>
            </a:r>
            <a:r>
              <a:rPr lang="en-US" altLang="ko-KR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Metabolic Syndrome Studies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93929" y="3585721"/>
            <a:ext cx="5594160" cy="1260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12"/>
              </a:lnSpc>
            </a:pPr>
            <a:r>
              <a:rPr lang="en-US" altLang="ko-KR" sz="1200" dirty="0">
                <a:solidFill>
                  <a:srgbClr val="000000"/>
                </a:solidFill>
                <a:latin typeface="Wingdings" panose="05000000000000000000" pitchFamily="2" charset="2"/>
              </a:rPr>
              <a:t> </a:t>
            </a:r>
            <a:r>
              <a:rPr lang="en-US" altLang="ko-KR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 Studies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93929" y="3711737"/>
            <a:ext cx="5594160" cy="1251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12"/>
              </a:lnSpc>
            </a:pPr>
            <a:r>
              <a:rPr lang="en-US" altLang="ko-KR" sz="1200" dirty="0">
                <a:solidFill>
                  <a:srgbClr val="000000"/>
                </a:solidFill>
                <a:latin typeface="Wingdings" panose="05000000000000000000" pitchFamily="2" charset="2"/>
              </a:rPr>
              <a:t> </a:t>
            </a:r>
            <a:r>
              <a:rPr lang="en-US" altLang="ko-KR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 Studies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93929" y="3836934"/>
            <a:ext cx="5594160" cy="1251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12"/>
              </a:lnSpc>
            </a:pPr>
            <a:r>
              <a:rPr lang="en-US" altLang="ko-KR" sz="1200" dirty="0">
                <a:solidFill>
                  <a:srgbClr val="000000"/>
                </a:solidFill>
                <a:latin typeface="Wingdings" panose="05000000000000000000" pitchFamily="2" charset="2"/>
              </a:rPr>
              <a:t> </a:t>
            </a:r>
            <a:r>
              <a:rPr lang="en-US" altLang="ko-KR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Studies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93929" y="3962200"/>
            <a:ext cx="5594160" cy="1251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12"/>
              </a:lnSpc>
            </a:pPr>
            <a:r>
              <a:rPr lang="en-US" altLang="ko-KR" sz="1200" dirty="0">
                <a:solidFill>
                  <a:srgbClr val="000000"/>
                </a:solidFill>
                <a:latin typeface="Wingdings" panose="05000000000000000000" pitchFamily="2" charset="2"/>
              </a:rPr>
              <a:t> </a:t>
            </a:r>
            <a:r>
              <a:rPr lang="en-US" altLang="ko-KR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Sepsis, Gastritis, Intestine Studies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093929" y="4087328"/>
            <a:ext cx="5594160" cy="1260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12"/>
              </a:lnSpc>
            </a:pPr>
            <a:r>
              <a:rPr lang="en-US" altLang="ko-KR" sz="1200" dirty="0">
                <a:solidFill>
                  <a:srgbClr val="000000"/>
                </a:solidFill>
                <a:latin typeface="Wingdings" panose="05000000000000000000" pitchFamily="2" charset="2"/>
              </a:rPr>
              <a:t> </a:t>
            </a:r>
            <a:r>
              <a:rPr lang="en-US" altLang="ko-KR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Skin and Radiation Studies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93929" y="4213345"/>
            <a:ext cx="5594160" cy="1251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12"/>
              </a:lnSpc>
            </a:pPr>
            <a:r>
              <a:rPr lang="en-US" altLang="ko-KR" sz="1200" dirty="0">
                <a:solidFill>
                  <a:srgbClr val="000000"/>
                </a:solidFill>
                <a:latin typeface="Wingdings" panose="05000000000000000000" pitchFamily="2" charset="2"/>
              </a:rPr>
              <a:t> </a:t>
            </a:r>
            <a:r>
              <a:rPr lang="en-US" altLang="ko-KR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Spine &amp; Pancreas Studies</a:t>
            </a:r>
          </a:p>
        </p:txBody>
      </p:sp>
    </p:spTree>
    <p:extLst>
      <p:ext uri="{BB962C8B-B14F-4D97-AF65-F5344CB8AC3E}">
        <p14:creationId xmlns:p14="http://schemas.microsoft.com/office/powerpoint/2010/main" val="17509409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871586" y="491039"/>
            <a:ext cx="5816503" cy="1407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1382708">
              <a:lnSpc>
                <a:spcPts val="1472"/>
              </a:lnSpc>
            </a:pPr>
            <a:r>
              <a:rPr lang="en-US" altLang="ko-KR" b="1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Antioxidant Studies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71586" y="631716"/>
            <a:ext cx="5816503" cy="130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1.Akhavan, O., et al., </a:t>
            </a:r>
            <a:r>
              <a:rPr lang="en-US" altLang="ko-KR" sz="800" i="1" u="sng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Hydrogen-rich water for green reduction of graphene oxide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71586" y="762641"/>
            <a:ext cx="5816503" cy="1309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i="1" u="sng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suspensions. </a:t>
            </a: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Journal of Hydrogen Energy, 2015. </a:t>
            </a:r>
            <a:r>
              <a:rPr lang="en-US" altLang="ko-KR" sz="800" b="1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(16): p. 5553-5560.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71586" y="893566"/>
            <a:ext cx="5816503" cy="130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2.Berjak, P., et al., </a:t>
            </a:r>
            <a:r>
              <a:rPr lang="en-US" altLang="ko-KR" sz="800" i="1" u="sng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Cathodic amelioration of the adverse effects of oxidative stress accompanying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71586" y="1024492"/>
            <a:ext cx="5816503" cy="1309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i="1" u="sng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procedures necessary for cryopreservation of embryonic axes of recalcitrant-seeded species. </a:t>
            </a: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71586" y="1155485"/>
            <a:ext cx="5816503" cy="130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Research, 2011.</a:t>
            </a:r>
            <a:r>
              <a:rPr lang="en-US" altLang="ko-KR" sz="800" b="1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(3): p. 187-203.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71586" y="1286342"/>
            <a:ext cx="5816503" cy="130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3.Hanaoka, K., </a:t>
            </a:r>
            <a:r>
              <a:rPr lang="en-US" altLang="ko-KR" sz="800" i="1" u="sng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Antioxidant effects of reduced water produced by electrolysis of sodium chloride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71586" y="1417268"/>
            <a:ext cx="5816503" cy="1309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i="1" u="sng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solutions. </a:t>
            </a: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Journal of Applied Electrochemistry, 2001. </a:t>
            </a:r>
            <a:r>
              <a:rPr lang="en-US" altLang="ko-KR" sz="800" b="1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(12): p. 1307-1313.</a:t>
            </a:r>
          </a:p>
        </p:txBody>
      </p:sp>
      <p:sp>
        <p:nvSpPr>
          <p:cNvPr id="37" name="Rectangle 36"/>
          <p:cNvSpPr/>
          <p:nvPr/>
        </p:nvSpPr>
        <p:spPr>
          <a:xfrm>
            <a:off x="871586" y="1548194"/>
            <a:ext cx="5816503" cy="130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4.Hanaoka, K., et al., </a:t>
            </a:r>
            <a:r>
              <a:rPr lang="en-US" altLang="ko-KR" sz="800" i="1" u="sng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mechanism of the enhanced antioxidant effects against superoxide anion</a:t>
            </a:r>
          </a:p>
        </p:txBody>
      </p:sp>
      <p:sp>
        <p:nvSpPr>
          <p:cNvPr id="38" name="Rectangle 37"/>
          <p:cNvSpPr/>
          <p:nvPr/>
        </p:nvSpPr>
        <p:spPr>
          <a:xfrm>
            <a:off x="871586" y="1679119"/>
            <a:ext cx="5816503" cy="1309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i="1" u="sng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radicals of reduced water produced by electrolysis. </a:t>
            </a: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Biophysical Chemistry, 2004. </a:t>
            </a:r>
            <a:r>
              <a:rPr lang="en-US" altLang="ko-KR" sz="800" b="1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107</a:t>
            </a: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(1): p. 71-82.</a:t>
            </a:r>
          </a:p>
        </p:txBody>
      </p:sp>
      <p:sp>
        <p:nvSpPr>
          <p:cNvPr id="39" name="Rectangle 38"/>
          <p:cNvSpPr/>
          <p:nvPr/>
        </p:nvSpPr>
        <p:spPr>
          <a:xfrm>
            <a:off x="871586" y="1810045"/>
            <a:ext cx="5816503" cy="130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5.Hiraoka, A., et al., </a:t>
            </a:r>
            <a:r>
              <a:rPr lang="en-US" altLang="ko-KR" sz="800" i="1" u="sng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Vitro Physicochemical Properties of Neutral Aqueous Solution Systems</a:t>
            </a:r>
          </a:p>
        </p:txBody>
      </p:sp>
      <p:sp>
        <p:nvSpPr>
          <p:cNvPr id="40" name="Rectangle 39"/>
          <p:cNvSpPr/>
          <p:nvPr/>
        </p:nvSpPr>
        <p:spPr>
          <a:xfrm>
            <a:off x="871586" y="1940970"/>
            <a:ext cx="5816503" cy="130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i="1" u="sng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(Water Products as Drinks) Containing Hydrogen Gas, 2-Carboxyethyl Germanium Sesquioxide, and</a:t>
            </a:r>
          </a:p>
        </p:txBody>
      </p:sp>
      <p:sp>
        <p:nvSpPr>
          <p:cNvPr id="41" name="Rectangle 40"/>
          <p:cNvSpPr/>
          <p:nvPr/>
        </p:nvSpPr>
        <p:spPr>
          <a:xfrm>
            <a:off x="871586" y="2071896"/>
            <a:ext cx="5816503" cy="130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i="1" u="sng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Platinum Nanocolloid as Additives.</a:t>
            </a: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Journal of Health Science, 2010. </a:t>
            </a:r>
            <a:r>
              <a:rPr lang="en-US" altLang="ko-KR" sz="800" b="1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(2): p. 167-174.</a:t>
            </a:r>
          </a:p>
        </p:txBody>
      </p:sp>
      <p:sp>
        <p:nvSpPr>
          <p:cNvPr id="42" name="Rectangle 41"/>
          <p:cNvSpPr/>
          <p:nvPr/>
        </p:nvSpPr>
        <p:spPr>
          <a:xfrm>
            <a:off x="871586" y="2202821"/>
            <a:ext cx="5816503" cy="130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6.Hiraoka, A., et al., </a:t>
            </a:r>
            <a:r>
              <a:rPr lang="en-US" altLang="ko-KR" sz="800" i="1" u="sng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 on the properties and real existence of aqueous solution systems that</a:t>
            </a:r>
          </a:p>
        </p:txBody>
      </p:sp>
      <p:sp>
        <p:nvSpPr>
          <p:cNvPr id="43" name="Rectangle 42"/>
          <p:cNvSpPr/>
          <p:nvPr/>
        </p:nvSpPr>
        <p:spPr>
          <a:xfrm>
            <a:off x="871586" y="2333746"/>
            <a:ext cx="5816503" cy="130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i="1" u="sng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assumed to have antioxidant activities by the action of “active </a:t>
            </a:r>
            <a:r>
              <a:rPr lang="en-US" altLang="ko-KR" sz="800" i="1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hydrogen”‘. </a:t>
            </a: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Journal of Health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71586" y="2464672"/>
            <a:ext cx="5816503" cy="130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Science, 2004. </a:t>
            </a:r>
            <a:r>
              <a:rPr lang="en-US" altLang="ko-KR" sz="800" b="1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(5): p. 456-465.</a:t>
            </a:r>
          </a:p>
        </p:txBody>
      </p:sp>
      <p:sp>
        <p:nvSpPr>
          <p:cNvPr id="45" name="Rectangle 44"/>
          <p:cNvSpPr/>
          <p:nvPr/>
        </p:nvSpPr>
        <p:spPr>
          <a:xfrm>
            <a:off x="871586" y="2595597"/>
            <a:ext cx="5816503" cy="130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7.Kato, S., D. Matsuoka, and N. Miwa, </a:t>
            </a:r>
            <a:r>
              <a:rPr lang="en-US" altLang="ko-KR" sz="800" i="1" u="sng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Antioxidant activities of nano-bubble hydrogen-dissolved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71586" y="2726522"/>
            <a:ext cx="5816503" cy="130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i="1" u="sng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assessed by ESR and 2, 2′-bipyridyl methods. </a:t>
            </a: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Materials Science and Engineering:, 2015. </a:t>
            </a:r>
            <a:r>
              <a:rPr lang="en-US" altLang="ko-KR" sz="800" b="1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7" name="Rectangle 46"/>
          <p:cNvSpPr/>
          <p:nvPr/>
        </p:nvSpPr>
        <p:spPr>
          <a:xfrm>
            <a:off x="871586" y="2857448"/>
            <a:ext cx="5816503" cy="130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b="1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</a:t>
            </a: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p. 7-10.</a:t>
            </a:r>
          </a:p>
        </p:txBody>
      </p:sp>
      <p:sp>
        <p:nvSpPr>
          <p:cNvPr id="48" name="Rectangle 47"/>
          <p:cNvSpPr/>
          <p:nvPr/>
        </p:nvSpPr>
        <p:spPr>
          <a:xfrm>
            <a:off x="871586" y="2988374"/>
            <a:ext cx="5816503" cy="130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8.Lee, M.Y., et al., </a:t>
            </a:r>
            <a:r>
              <a:rPr lang="en-US" altLang="ko-KR" sz="800" i="1" u="sng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Electrolyzed-reduced water protects against oxidative damage to DNA, RNA, and</a:t>
            </a:r>
          </a:p>
        </p:txBody>
      </p:sp>
      <p:sp>
        <p:nvSpPr>
          <p:cNvPr id="49" name="Rectangle 48"/>
          <p:cNvSpPr/>
          <p:nvPr/>
        </p:nvSpPr>
        <p:spPr>
          <a:xfrm>
            <a:off x="871586" y="3119299"/>
            <a:ext cx="5816503" cy="130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i="1" u="sng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protein. </a:t>
            </a: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 Biochem Biotechnol, 2006. </a:t>
            </a:r>
            <a:r>
              <a:rPr lang="en-US" altLang="ko-KR" sz="800" b="1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135</a:t>
            </a: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(2): p. 133-44.</a:t>
            </a:r>
          </a:p>
        </p:txBody>
      </p:sp>
      <p:sp>
        <p:nvSpPr>
          <p:cNvPr id="50" name="Rectangle 49"/>
          <p:cNvSpPr/>
          <p:nvPr/>
        </p:nvSpPr>
        <p:spPr>
          <a:xfrm>
            <a:off x="871586" y="3250225"/>
            <a:ext cx="5816503" cy="130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9.Ohsawa, I., et al., </a:t>
            </a:r>
            <a:r>
              <a:rPr lang="en-US" altLang="ko-KR" sz="800" i="1" u="sng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Hydrogen acts as a therapeutic antioxidant by selectively reducing cytotoxic</a:t>
            </a:r>
          </a:p>
        </p:txBody>
      </p:sp>
      <p:sp>
        <p:nvSpPr>
          <p:cNvPr id="51" name="Rectangle 50"/>
          <p:cNvSpPr/>
          <p:nvPr/>
        </p:nvSpPr>
        <p:spPr>
          <a:xfrm>
            <a:off x="871586" y="3381218"/>
            <a:ext cx="5816503" cy="130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i="1" u="sng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oxygen radicals.</a:t>
            </a: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 Med, 2007. </a:t>
            </a:r>
            <a:r>
              <a:rPr lang="en-US" altLang="ko-KR" sz="800" b="1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(6): p. 688-694.</a:t>
            </a:r>
          </a:p>
        </p:txBody>
      </p:sp>
      <p:sp>
        <p:nvSpPr>
          <p:cNvPr id="52" name="Rectangle 51"/>
          <p:cNvSpPr/>
          <p:nvPr/>
        </p:nvSpPr>
        <p:spPr>
          <a:xfrm>
            <a:off x="871586" y="3512144"/>
            <a:ext cx="5816503" cy="1308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10.Ohta, S., </a:t>
            </a:r>
            <a:r>
              <a:rPr lang="en-US" altLang="ko-KR" sz="800" i="1" u="sng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Molecular hydrogen as a novel antioxidant: overview of the advantages of hydrogen for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646823" y="3633181"/>
            <a:ext cx="4941952" cy="1705"/>
          </a:xfrm>
          <a:prstGeom prst="line">
            <a:avLst/>
          </a:prstGeom>
          <a:ln w="9271">
            <a:solidFill>
              <a:srgbClr val="1F38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871586" y="3643001"/>
            <a:ext cx="5816503" cy="130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i="1" u="sng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applications. </a:t>
            </a: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 Enzymol, 2015. </a:t>
            </a:r>
            <a:r>
              <a:rPr lang="en-US" altLang="ko-KR" sz="800" b="1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555</a:t>
            </a: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p. 289-317.</a:t>
            </a:r>
          </a:p>
        </p:txBody>
      </p:sp>
      <p:sp>
        <p:nvSpPr>
          <p:cNvPr id="54" name="Rectangle 53"/>
          <p:cNvSpPr/>
          <p:nvPr/>
        </p:nvSpPr>
        <p:spPr>
          <a:xfrm>
            <a:off x="871586" y="3773926"/>
            <a:ext cx="5816503" cy="130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11.Park, E.J., et al., </a:t>
            </a:r>
            <a:r>
              <a:rPr lang="en-US" altLang="ko-KR" sz="800" i="1" u="sng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Protective effect of electrolyzed reduced water on the paraquat-induced</a:t>
            </a:r>
          </a:p>
        </p:txBody>
      </p:sp>
      <p:sp>
        <p:nvSpPr>
          <p:cNvPr id="55" name="Rectangle 54"/>
          <p:cNvSpPr/>
          <p:nvPr/>
        </p:nvSpPr>
        <p:spPr>
          <a:xfrm>
            <a:off x="871586" y="3904852"/>
            <a:ext cx="5816503" cy="130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i="1" u="sng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oxidative damage of human lymphocyte DNA. </a:t>
            </a: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Journal of the Korean Society for Applied Biological</a:t>
            </a:r>
          </a:p>
        </p:txBody>
      </p:sp>
      <p:sp>
        <p:nvSpPr>
          <p:cNvPr id="56" name="Rectangle 55"/>
          <p:cNvSpPr/>
          <p:nvPr/>
        </p:nvSpPr>
        <p:spPr>
          <a:xfrm>
            <a:off x="871586" y="4035777"/>
            <a:ext cx="5816503" cy="130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Chemistry, 2005. </a:t>
            </a:r>
            <a:r>
              <a:rPr lang="en-US" altLang="ko-KR" sz="800" b="1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(2): p. 155-160.</a:t>
            </a:r>
          </a:p>
        </p:txBody>
      </p:sp>
      <p:sp>
        <p:nvSpPr>
          <p:cNvPr id="57" name="Rectangle 56"/>
          <p:cNvSpPr/>
          <p:nvPr/>
        </p:nvSpPr>
        <p:spPr>
          <a:xfrm>
            <a:off x="871586" y="4166771"/>
            <a:ext cx="5816503" cy="1308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12.Park, S.K., et al., </a:t>
            </a:r>
            <a:r>
              <a:rPr lang="en-US" altLang="ko-KR" sz="800" i="1" u="sng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Electrolyzed-reduced water confers increased resistance to environmental</a:t>
            </a:r>
          </a:p>
        </p:txBody>
      </p:sp>
      <p:sp>
        <p:nvSpPr>
          <p:cNvPr id="58" name="Rectangle 57"/>
          <p:cNvSpPr/>
          <p:nvPr/>
        </p:nvSpPr>
        <p:spPr>
          <a:xfrm>
            <a:off x="871586" y="4297628"/>
            <a:ext cx="5816503" cy="130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i="1" u="sng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stresses. </a:t>
            </a: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Molecular &amp; Cellular Toxicology, 2012. </a:t>
            </a:r>
            <a:r>
              <a:rPr lang="en-US" altLang="ko-KR" sz="800" b="1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(3): p. 241-247.</a:t>
            </a:r>
          </a:p>
        </p:txBody>
      </p:sp>
      <p:sp>
        <p:nvSpPr>
          <p:cNvPr id="59" name="Rectangle 58"/>
          <p:cNvSpPr/>
          <p:nvPr/>
        </p:nvSpPr>
        <p:spPr>
          <a:xfrm>
            <a:off x="871586" y="4428554"/>
            <a:ext cx="5816503" cy="130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13.Park, S.K. and S.K. Park, </a:t>
            </a:r>
            <a:r>
              <a:rPr lang="en-US" altLang="ko-KR" sz="800" i="1" u="sng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Electrolyzed-reduced water increases resistance to oxidative stress,</a:t>
            </a:r>
          </a:p>
        </p:txBody>
      </p:sp>
      <p:sp>
        <p:nvSpPr>
          <p:cNvPr id="60" name="Rectangle 59"/>
          <p:cNvSpPr/>
          <p:nvPr/>
        </p:nvSpPr>
        <p:spPr>
          <a:xfrm>
            <a:off x="871586" y="4559479"/>
            <a:ext cx="5816503" cy="130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i="1" u="sng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fertility, and lifespan via insulin/IGF-1-like signal in C. elegans. </a:t>
            </a: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 Res, 2013. </a:t>
            </a:r>
            <a:r>
              <a:rPr lang="en-US" altLang="ko-KR" sz="800" b="1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(2): p. 147-52.</a:t>
            </a:r>
          </a:p>
        </p:txBody>
      </p:sp>
    </p:spTree>
    <p:extLst>
      <p:ext uri="{BB962C8B-B14F-4D97-AF65-F5344CB8AC3E}">
        <p14:creationId xmlns:p14="http://schemas.microsoft.com/office/powerpoint/2010/main" val="299469200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871586" y="490971"/>
            <a:ext cx="5816503" cy="130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14.Penders, J., R. Kissner, and W.H. Koppenol, </a:t>
            </a:r>
            <a:r>
              <a:rPr lang="en-US" altLang="ko-KR" sz="800" i="1" u="sng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ONOOH does not react with </a:t>
            </a:r>
            <a:r>
              <a:rPr lang="en-US" altLang="ko-KR" sz="800" i="1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H2. </a:t>
            </a: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Radic Biol</a:t>
            </a:r>
          </a:p>
        </p:txBody>
      </p:sp>
      <p:sp>
        <p:nvSpPr>
          <p:cNvPr id="62" name="Rectangle 61"/>
          <p:cNvSpPr/>
          <p:nvPr/>
        </p:nvSpPr>
        <p:spPr>
          <a:xfrm>
            <a:off x="871586" y="621896"/>
            <a:ext cx="5816503" cy="130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Med, 2014.</a:t>
            </a:r>
          </a:p>
        </p:txBody>
      </p:sp>
      <p:sp>
        <p:nvSpPr>
          <p:cNvPr id="63" name="Rectangle 62"/>
          <p:cNvSpPr/>
          <p:nvPr/>
        </p:nvSpPr>
        <p:spPr>
          <a:xfrm>
            <a:off x="871586" y="752822"/>
            <a:ext cx="5816503" cy="130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15.Qian, L., et al., </a:t>
            </a:r>
            <a:r>
              <a:rPr lang="en-US" altLang="ko-KR" sz="800" i="1" u="sng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Administration of hydrogen-rich saline protects mice from lethal acute graft-</a:t>
            </a:r>
          </a:p>
        </p:txBody>
      </p:sp>
      <p:sp>
        <p:nvSpPr>
          <p:cNvPr id="64" name="Rectangle 63"/>
          <p:cNvSpPr/>
          <p:nvPr/>
        </p:nvSpPr>
        <p:spPr>
          <a:xfrm>
            <a:off x="871586" y="883747"/>
            <a:ext cx="5816503" cy="130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i="1" u="sng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versus-host disease </a:t>
            </a:r>
            <a:r>
              <a:rPr lang="en-US" altLang="ko-KR" sz="800" i="1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(aGVHD). </a:t>
            </a: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Transplantation, 2013. </a:t>
            </a:r>
            <a:r>
              <a:rPr lang="en-US" altLang="ko-KR" sz="800" b="1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</a:t>
            </a: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(5): p. 658-62.</a:t>
            </a:r>
          </a:p>
        </p:txBody>
      </p:sp>
      <p:sp>
        <p:nvSpPr>
          <p:cNvPr id="65" name="Rectangle 64"/>
          <p:cNvSpPr/>
          <p:nvPr/>
        </p:nvSpPr>
        <p:spPr>
          <a:xfrm>
            <a:off x="871586" y="1014673"/>
            <a:ext cx="5816503" cy="130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16.Shi, Q.H., et al., </a:t>
            </a:r>
            <a:r>
              <a:rPr lang="en-US" altLang="ko-KR" sz="800" i="1" u="sng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Hydrogen Therapy Reduces Oxidative Stress-associated Risks Following Acute</a:t>
            </a:r>
          </a:p>
        </p:txBody>
      </p:sp>
      <p:sp>
        <p:nvSpPr>
          <p:cNvPr id="66" name="Rectangle 65"/>
          <p:cNvSpPr/>
          <p:nvPr/>
        </p:nvSpPr>
        <p:spPr>
          <a:xfrm>
            <a:off x="871586" y="1145598"/>
            <a:ext cx="5816503" cy="1309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i="1" u="sng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Chronic Exposure to High-altitude </a:t>
            </a:r>
            <a:r>
              <a:rPr lang="en-US" altLang="ko-KR" sz="800" i="1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Environment. </a:t>
            </a: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Biomed Environ Sci, 2015. </a:t>
            </a:r>
            <a:r>
              <a:rPr lang="en-US" altLang="ko-KR" sz="800" b="1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(3): p. 239-41.</a:t>
            </a:r>
          </a:p>
        </p:txBody>
      </p:sp>
      <p:sp>
        <p:nvSpPr>
          <p:cNvPr id="67" name="Rectangle 66"/>
          <p:cNvSpPr/>
          <p:nvPr/>
        </p:nvSpPr>
        <p:spPr>
          <a:xfrm>
            <a:off x="871586" y="1276523"/>
            <a:ext cx="5816503" cy="130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17.Shirahata, S., et al., </a:t>
            </a:r>
            <a:r>
              <a:rPr lang="en-US" altLang="ko-KR" sz="800" i="1" u="sng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Electrolyzed-reduced water scavenges active oxygen species and protects</a:t>
            </a:r>
          </a:p>
        </p:txBody>
      </p:sp>
      <p:sp>
        <p:nvSpPr>
          <p:cNvPr id="68" name="Rectangle 67"/>
          <p:cNvSpPr/>
          <p:nvPr/>
        </p:nvSpPr>
        <p:spPr>
          <a:xfrm>
            <a:off x="871586" y="1407449"/>
            <a:ext cx="5816503" cy="130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i="1" u="sng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DNA from oxidative damage. </a:t>
            </a: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Biochemical and Biophysical Research Communications, 1997. </a:t>
            </a:r>
            <a:r>
              <a:rPr lang="en-US" altLang="ko-KR" sz="800" b="1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234</a:t>
            </a: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(1):</a:t>
            </a:r>
          </a:p>
        </p:txBody>
      </p:sp>
      <p:sp>
        <p:nvSpPr>
          <p:cNvPr id="69" name="Rectangle 68"/>
          <p:cNvSpPr/>
          <p:nvPr/>
        </p:nvSpPr>
        <p:spPr>
          <a:xfrm>
            <a:off x="871586" y="1538374"/>
            <a:ext cx="5816503" cy="130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269-274.</a:t>
            </a:r>
          </a:p>
        </p:txBody>
      </p:sp>
      <p:sp>
        <p:nvSpPr>
          <p:cNvPr id="70" name="Rectangle 69"/>
          <p:cNvSpPr/>
          <p:nvPr/>
        </p:nvSpPr>
        <p:spPr>
          <a:xfrm>
            <a:off x="871586" y="1669300"/>
            <a:ext cx="5816503" cy="130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18.Yan, H., et al., </a:t>
            </a:r>
            <a:r>
              <a:rPr lang="en-US" altLang="ko-KR" sz="800" i="1" u="sng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 of the lifespan extension of Caenorhabditis elegans by electrolyzed</a:t>
            </a:r>
          </a:p>
        </p:txBody>
      </p:sp>
      <p:sp>
        <p:nvSpPr>
          <p:cNvPr id="71" name="Rectangle 70"/>
          <p:cNvSpPr/>
          <p:nvPr/>
        </p:nvSpPr>
        <p:spPr>
          <a:xfrm>
            <a:off x="871586" y="1800225"/>
            <a:ext cx="5816503" cy="130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i="1" u="sng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reduced water–participation of Pt nanoparticles. </a:t>
            </a: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Bioscience, Biotechnology, and Biochemistry,</a:t>
            </a:r>
          </a:p>
        </p:txBody>
      </p:sp>
      <p:sp>
        <p:nvSpPr>
          <p:cNvPr id="72" name="Rectangle 71"/>
          <p:cNvSpPr/>
          <p:nvPr/>
        </p:nvSpPr>
        <p:spPr>
          <a:xfrm>
            <a:off x="871586" y="1931151"/>
            <a:ext cx="5816503" cy="130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2011. </a:t>
            </a:r>
            <a:r>
              <a:rPr lang="en-US" altLang="ko-KR" sz="800" b="1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</a:t>
            </a: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(7): p. 1295-9.</a:t>
            </a:r>
          </a:p>
        </p:txBody>
      </p:sp>
      <p:sp>
        <p:nvSpPr>
          <p:cNvPr id="73" name="Rectangle 72"/>
          <p:cNvSpPr/>
          <p:nvPr/>
        </p:nvSpPr>
        <p:spPr>
          <a:xfrm>
            <a:off x="871586" y="2062076"/>
            <a:ext cx="5816503" cy="130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19.Yan, H., et al., </a:t>
            </a:r>
            <a:r>
              <a:rPr lang="en-US" altLang="ko-KR" sz="800" i="1" u="sng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electrolyzed reduced water prolongs caenorhabditis elegans lifespan</a:t>
            </a:r>
            <a:r>
              <a:rPr lang="en-US" altLang="ko-KR" sz="800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 </a:t>
            </a:r>
            <a:r>
              <a:rPr lang="en-US" altLang="ko-KR" sz="800" i="1" u="sng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Animal</a:t>
            </a:r>
          </a:p>
        </p:txBody>
      </p:sp>
      <p:sp>
        <p:nvSpPr>
          <p:cNvPr id="74" name="Rectangle 73"/>
          <p:cNvSpPr/>
          <p:nvPr/>
        </p:nvSpPr>
        <p:spPr>
          <a:xfrm>
            <a:off x="871586" y="2193002"/>
            <a:ext cx="5816503" cy="130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i="1" u="sng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 Technology: Basic &amp; Applied Aspects</a:t>
            </a:r>
            <a:r>
              <a:rPr lang="en-US" altLang="ko-KR" sz="800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2010, Springer Netherlands. p. 289-293.</a:t>
            </a:r>
          </a:p>
        </p:txBody>
      </p:sp>
      <p:sp>
        <p:nvSpPr>
          <p:cNvPr id="75" name="Rectangle 74"/>
          <p:cNvSpPr/>
          <p:nvPr/>
        </p:nvSpPr>
        <p:spPr>
          <a:xfrm>
            <a:off x="871586" y="2323927"/>
            <a:ext cx="5816503" cy="130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20.Yan, H.X., et al., </a:t>
            </a:r>
            <a:r>
              <a:rPr lang="en-US" altLang="ko-KR" sz="800" i="1" u="sng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Extension of the Lifespan of Caenorhabditis elegans by the Use of Electrolyzed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078046" y="2445033"/>
            <a:ext cx="4516658" cy="1705"/>
          </a:xfrm>
          <a:prstGeom prst="line">
            <a:avLst/>
          </a:prstGeom>
          <a:ln w="9144">
            <a:solidFill>
              <a:srgbClr val="1F38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871586" y="2454853"/>
            <a:ext cx="5816503" cy="130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i="1" u="sng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Reduced Water. </a:t>
            </a: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Bioscience Biotechnology and Biochemistry, 2010. </a:t>
            </a:r>
            <a:r>
              <a:rPr lang="en-US" altLang="ko-KR" sz="800" b="1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</a:t>
            </a: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(10): p. 2011-2015.</a:t>
            </a:r>
          </a:p>
        </p:txBody>
      </p:sp>
      <p:sp>
        <p:nvSpPr>
          <p:cNvPr id="77" name="Rectangle 76"/>
          <p:cNvSpPr/>
          <p:nvPr/>
        </p:nvSpPr>
        <p:spPr>
          <a:xfrm>
            <a:off x="871586" y="2585778"/>
            <a:ext cx="5816503" cy="130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21.Yanagihara, T., et al., </a:t>
            </a:r>
            <a:r>
              <a:rPr lang="en-US" altLang="ko-KR" sz="800" i="1" u="sng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Electrolyzed hydrogen-saturated water for drinking use elicits an</a:t>
            </a:r>
          </a:p>
        </p:txBody>
      </p:sp>
      <p:sp>
        <p:nvSpPr>
          <p:cNvPr id="78" name="Rectangle 77"/>
          <p:cNvSpPr/>
          <p:nvPr/>
        </p:nvSpPr>
        <p:spPr>
          <a:xfrm>
            <a:off x="871586" y="2716703"/>
            <a:ext cx="5816503" cy="130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i="1" u="sng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antioxidative effect: a feeding test with rats. </a:t>
            </a: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Biosci Biotechnol Biochem, 2005. </a:t>
            </a:r>
            <a:r>
              <a:rPr lang="en-US" altLang="ko-KR" sz="800" b="1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(10): p. 1985-7.</a:t>
            </a:r>
          </a:p>
        </p:txBody>
      </p:sp>
      <p:sp>
        <p:nvSpPr>
          <p:cNvPr id="79" name="Rectangle 78"/>
          <p:cNvSpPr/>
          <p:nvPr/>
        </p:nvSpPr>
        <p:spPr>
          <a:xfrm>
            <a:off x="871586" y="2978554"/>
            <a:ext cx="5816503" cy="14074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1586699">
              <a:lnSpc>
                <a:spcPts val="1472"/>
              </a:lnSpc>
            </a:pPr>
            <a:r>
              <a:rPr lang="en-US" altLang="ko-KR" b="1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Bones Studies</a:t>
            </a:r>
          </a:p>
        </p:txBody>
      </p:sp>
      <p:sp>
        <p:nvSpPr>
          <p:cNvPr id="80" name="Rectangle 79"/>
          <p:cNvSpPr/>
          <p:nvPr/>
        </p:nvSpPr>
        <p:spPr>
          <a:xfrm>
            <a:off x="871586" y="3119299"/>
            <a:ext cx="5816503" cy="130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22.Cai, W.W., et al., </a:t>
            </a:r>
            <a:r>
              <a:rPr lang="en-US" altLang="ko-KR" sz="800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 with hydrogen molecule alleviates TNFalpha-induced cell injury in</a:t>
            </a:r>
          </a:p>
        </p:txBody>
      </p:sp>
      <p:sp>
        <p:nvSpPr>
          <p:cNvPr id="81" name="Rectangle 80"/>
          <p:cNvSpPr/>
          <p:nvPr/>
        </p:nvSpPr>
        <p:spPr>
          <a:xfrm>
            <a:off x="871586" y="3250225"/>
            <a:ext cx="5816503" cy="130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osteoblast. </a:t>
            </a: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 Cell Biochem, 2013. 373(1-2): p. 1-9.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889373" y="3371331"/>
            <a:ext cx="592916" cy="1705"/>
          </a:xfrm>
          <a:prstGeom prst="line">
            <a:avLst/>
          </a:prstGeom>
          <a:ln w="9144">
            <a:solidFill>
              <a:srgbClr val="1F38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/>
          <p:cNvSpPr/>
          <p:nvPr/>
        </p:nvSpPr>
        <p:spPr>
          <a:xfrm>
            <a:off x="871586" y="3381218"/>
            <a:ext cx="5816503" cy="130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23.Fujita, R., et al., </a:t>
            </a:r>
            <a:r>
              <a:rPr lang="en-US" altLang="ko-KR" sz="800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 of molecular hydrogen saturated alkaline electrolyzed water on disuse</a:t>
            </a:r>
          </a:p>
        </p:txBody>
      </p:sp>
      <p:sp>
        <p:nvSpPr>
          <p:cNvPr id="83" name="Rectangle 82"/>
          <p:cNvSpPr/>
          <p:nvPr/>
        </p:nvSpPr>
        <p:spPr>
          <a:xfrm>
            <a:off x="871586" y="3512144"/>
            <a:ext cx="5816503" cy="1308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muscle atrophy in gastrocnemius muscle. </a:t>
            </a: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Journal of Physiological Anthropology, 2011. 30(5): p.</a:t>
            </a:r>
          </a:p>
        </p:txBody>
      </p:sp>
      <p:sp>
        <p:nvSpPr>
          <p:cNvPr id="84" name="Rectangle 83"/>
          <p:cNvSpPr/>
          <p:nvPr/>
        </p:nvSpPr>
        <p:spPr>
          <a:xfrm>
            <a:off x="871586" y="3643001"/>
            <a:ext cx="5816503" cy="130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195-201.</a:t>
            </a:r>
          </a:p>
        </p:txBody>
      </p:sp>
      <p:sp>
        <p:nvSpPr>
          <p:cNvPr id="85" name="Rectangle 84"/>
          <p:cNvSpPr/>
          <p:nvPr/>
        </p:nvSpPr>
        <p:spPr>
          <a:xfrm>
            <a:off x="871586" y="3773926"/>
            <a:ext cx="5816503" cy="130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24.Guo, J.D., et al., </a:t>
            </a:r>
            <a:r>
              <a:rPr lang="en-US" altLang="ko-KR" sz="800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Hydrogen water consumption prevents osteopenia in ovariectomized rats. </a:t>
            </a: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 J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078046" y="3895032"/>
            <a:ext cx="4183143" cy="1705"/>
          </a:xfrm>
          <a:prstGeom prst="line">
            <a:avLst/>
          </a:prstGeom>
          <a:ln w="9144">
            <a:solidFill>
              <a:srgbClr val="1F38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/>
          <p:cNvSpPr/>
          <p:nvPr/>
        </p:nvSpPr>
        <p:spPr>
          <a:xfrm>
            <a:off x="871586" y="3904852"/>
            <a:ext cx="5816503" cy="130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Pharmacol, 2013. 168(6): p. 1412-20.</a:t>
            </a:r>
          </a:p>
        </p:txBody>
      </p:sp>
      <p:sp>
        <p:nvSpPr>
          <p:cNvPr id="87" name="Rectangle 86"/>
          <p:cNvSpPr/>
          <p:nvPr/>
        </p:nvSpPr>
        <p:spPr>
          <a:xfrm>
            <a:off x="871586" y="4035777"/>
            <a:ext cx="5816503" cy="130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25.Hanaoka, T., et al., </a:t>
            </a:r>
            <a:r>
              <a:rPr lang="en-US" altLang="ko-KR" sz="800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Molecular hydrogen protects chondrocytes from oxidative stress and</a:t>
            </a:r>
          </a:p>
        </p:txBody>
      </p:sp>
      <p:sp>
        <p:nvSpPr>
          <p:cNvPr id="88" name="Rectangle 87"/>
          <p:cNvSpPr/>
          <p:nvPr/>
        </p:nvSpPr>
        <p:spPr>
          <a:xfrm>
            <a:off x="871586" y="4166771"/>
            <a:ext cx="5816503" cy="1308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indirectly alters gene expressions through reducing peroxynitrite derived from nitric oxide. </a:t>
            </a: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</a:t>
            </a:r>
          </a:p>
        </p:txBody>
      </p:sp>
      <p:sp>
        <p:nvSpPr>
          <p:cNvPr id="89" name="Rectangle 88"/>
          <p:cNvSpPr/>
          <p:nvPr/>
        </p:nvSpPr>
        <p:spPr>
          <a:xfrm>
            <a:off x="871586" y="4297628"/>
            <a:ext cx="5816503" cy="130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Research, 2011. 1(1): p. 18.</a:t>
            </a:r>
          </a:p>
        </p:txBody>
      </p:sp>
      <p:sp>
        <p:nvSpPr>
          <p:cNvPr id="90" name="Rectangle 89"/>
          <p:cNvSpPr/>
          <p:nvPr/>
        </p:nvSpPr>
        <p:spPr>
          <a:xfrm>
            <a:off x="871586" y="4428554"/>
            <a:ext cx="5816503" cy="130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26.Itoh, T., et al., </a:t>
            </a:r>
            <a:r>
              <a:rPr lang="en-US" altLang="ko-KR" sz="800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Molecular hydrogen inhibits lipopolysaccharide/interferon gamma-induced nitric</a:t>
            </a:r>
          </a:p>
        </p:txBody>
      </p:sp>
      <p:sp>
        <p:nvSpPr>
          <p:cNvPr id="91" name="Rectangle 90"/>
          <p:cNvSpPr/>
          <p:nvPr/>
        </p:nvSpPr>
        <p:spPr>
          <a:xfrm>
            <a:off x="871586" y="4559479"/>
            <a:ext cx="5816503" cy="130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dirty="0">
                <a:solidFill>
                  <a:srgbClr val="1F38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oxide production through modulation of signal transduction in macrophages. </a:t>
            </a: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Biochemical and</a:t>
            </a:r>
          </a:p>
        </p:txBody>
      </p:sp>
      <p:sp>
        <p:nvSpPr>
          <p:cNvPr id="92" name="Rectangle 91"/>
          <p:cNvSpPr/>
          <p:nvPr/>
        </p:nvSpPr>
        <p:spPr>
          <a:xfrm>
            <a:off x="871586" y="4690405"/>
            <a:ext cx="5816503" cy="1309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t" anchorCtr="0"/>
          <a:lstStyle/>
          <a:p>
            <a:pPr indent="3692">
              <a:lnSpc>
                <a:spcPts val="1370"/>
              </a:lnSpc>
            </a:pPr>
            <a:r>
              <a:rPr lang="en-US" altLang="ko-KR" sz="800" dirty="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Biophysical Research Communications, 2011. 411(1): p. 143-9.</a:t>
            </a:r>
          </a:p>
        </p:txBody>
      </p:sp>
    </p:spTree>
    <p:extLst>
      <p:ext uri="{BB962C8B-B14F-4D97-AF65-F5344CB8AC3E}">
        <p14:creationId xmlns:p14="http://schemas.microsoft.com/office/powerpoint/2010/main" val="11295043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12408</Words>
  <Application>Microsoft Macintosh PowerPoint</Application>
  <PresentationFormat>사용자 지정</PresentationFormat>
  <Paragraphs>1098</Paragraphs>
  <Slides>99</Slides>
  <Notes>25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99</vt:i4>
      </vt:variant>
    </vt:vector>
  </HeadingPairs>
  <TitlesOfParts>
    <vt:vector size="104" baseType="lpstr">
      <vt:lpstr>맑은 고딕</vt:lpstr>
      <vt:lpstr>Arial</vt:lpstr>
      <vt:lpstr>Calibri</vt:lpstr>
      <vt:lpstr>Wingdings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Windows User</dc:creator>
  <cp:lastModifiedBy>Microsoft Office User</cp:lastModifiedBy>
  <cp:revision>18</cp:revision>
  <dcterms:created xsi:type="dcterms:W3CDTF">2006-08-16T00:00:00Z</dcterms:created>
  <dcterms:modified xsi:type="dcterms:W3CDTF">2022-10-11T06:49:13Z</dcterms:modified>
</cp:coreProperties>
</file>